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Anton" charset="1" panose="00000500000000000000"/>
      <p:regular r:id="rId44"/>
    </p:embeddedFont>
    <p:embeddedFont>
      <p:font typeface="Montserrat Semi-Bold" charset="1" panose="00000700000000000000"/>
      <p:regular r:id="rId45"/>
    </p:embeddedFont>
    <p:embeddedFont>
      <p:font typeface="Montserrat Italics" charset="1" panose="00000500000000000000"/>
      <p:regular r:id="rId46"/>
    </p:embeddedFont>
    <p:embeddedFont>
      <p:font typeface="Aileron Bold" charset="1" panose="00000800000000000000"/>
      <p:regular r:id="rId47"/>
    </p:embeddedFont>
    <p:embeddedFont>
      <p:font typeface="Montserrat" charset="1" panose="00000500000000000000"/>
      <p:regular r:id="rId48"/>
    </p:embeddedFont>
    <p:embeddedFont>
      <p:font typeface="Aileron Ultra-Bold" charset="1" panose="00000A00000000000000"/>
      <p:regular r:id="rId49"/>
    </p:embeddedFont>
    <p:embeddedFont>
      <p:font typeface="Montserrat Bold" charset="1" panose="00000800000000000000"/>
      <p:regular r:id="rId50"/>
    </p:embeddedFont>
    <p:embeddedFont>
      <p:font typeface="Canva Sans Bold" charset="1" panose="020B0803030501040103"/>
      <p:regular r:id="rId51"/>
    </p:embeddedFont>
    <p:embeddedFont>
      <p:font typeface="Montserrat Medium" charset="1" panose="00000600000000000000"/>
      <p:regular r:id="rId52"/>
    </p:embeddedFont>
    <p:embeddedFont>
      <p:font typeface="Lato Heavy Bold" charset="1" panose="020F0502020204030203"/>
      <p:regular r:id="rId53"/>
    </p:embeddedFont>
    <p:embeddedFont>
      <p:font typeface="Canva Sans" charset="1" panose="020B0503030501040103"/>
      <p:regular r:id="rId54"/>
    </p:embeddedFont>
    <p:embeddedFont>
      <p:font typeface="Open Sans Light" charset="1" panose="020B0306030504020204"/>
      <p:regular r:id="rId55"/>
    </p:embeddedFont>
    <p:embeddedFont>
      <p:font typeface="Open Sans Bold" charset="1" panose="020B0806030504020204"/>
      <p:regular r:id="rId56"/>
    </p:embeddedFont>
    <p:embeddedFont>
      <p:font typeface="Aileron Italics" charset="1" panose="000005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5.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9.png" Type="http://schemas.openxmlformats.org/officeDocument/2006/relationships/image"/><Relationship Id="rId6" Target="../media/image28.jpe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28.jpe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7.jpeg" Type="http://schemas.openxmlformats.org/officeDocument/2006/relationships/image"/><Relationship Id="rId8" Target="../media/image38.jpeg" Type="http://schemas.openxmlformats.org/officeDocument/2006/relationships/image"/><Relationship Id="rId9" Target="../media/image39.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41.jpeg" Type="http://schemas.openxmlformats.org/officeDocument/2006/relationships/image"/><Relationship Id="rId5" Target="../media/image42.jpe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9.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45.jpeg" Type="http://schemas.openxmlformats.org/officeDocument/2006/relationships/image"/><Relationship Id="rId8" Target="../media/image46.jpeg" Type="http://schemas.openxmlformats.org/officeDocument/2006/relationships/image"/><Relationship Id="rId9"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2.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9.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9.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9.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60.png" Type="http://schemas.openxmlformats.org/officeDocument/2006/relationships/image"/><Relationship Id="rId6" Target="../media/image6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jpeg" Type="http://schemas.openxmlformats.org/officeDocument/2006/relationships/image"/><Relationship Id="rId11" Target="../media/image66.jpeg" Type="http://schemas.openxmlformats.org/officeDocument/2006/relationships/image"/><Relationship Id="rId2" Target="../media/image9.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6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0" y="0"/>
            <a:ext cx="7934325" cy="10287000"/>
            <a:chOff x="0" y="0"/>
            <a:chExt cx="10579100" cy="13716000"/>
          </a:xfrm>
        </p:grpSpPr>
        <p:pic>
          <p:nvPicPr>
            <p:cNvPr name="Picture 4" id="4"/>
            <p:cNvPicPr>
              <a:picLocks noChangeAspect="true"/>
            </p:cNvPicPr>
            <p:nvPr/>
          </p:nvPicPr>
          <p:blipFill>
            <a:blip r:embed="rId3"/>
            <a:srcRect l="0" t="6782" r="0" b="6782"/>
            <a:stretch>
              <a:fillRect/>
            </a:stretch>
          </p:blipFill>
          <p:spPr>
            <a:xfrm flipH="false" flipV="false">
              <a:off x="0" y="0"/>
              <a:ext cx="10579100" cy="13716000"/>
            </a:xfrm>
            <a:prstGeom prst="rect">
              <a:avLst/>
            </a:prstGeom>
          </p:spPr>
        </p:pic>
      </p:grpSp>
      <p:grpSp>
        <p:nvGrpSpPr>
          <p:cNvPr name="Group 5" id="5"/>
          <p:cNvGrpSpPr/>
          <p:nvPr/>
        </p:nvGrpSpPr>
        <p:grpSpPr>
          <a:xfrm rot="0">
            <a:off x="9144000" y="2464845"/>
            <a:ext cx="5123412" cy="4441109"/>
            <a:chOff x="0" y="0"/>
            <a:chExt cx="6831215" cy="5921479"/>
          </a:xfrm>
        </p:grpSpPr>
        <p:grpSp>
          <p:nvGrpSpPr>
            <p:cNvPr name="Group 6" id="6"/>
            <p:cNvGrpSpPr/>
            <p:nvPr/>
          </p:nvGrpSpPr>
          <p:grpSpPr>
            <a:xfrm rot="0">
              <a:off x="0" y="0"/>
              <a:ext cx="1995885" cy="483339"/>
              <a:chOff x="0" y="0"/>
              <a:chExt cx="1678175" cy="406400"/>
            </a:xfrm>
          </p:grpSpPr>
          <p:sp>
            <p:nvSpPr>
              <p:cNvPr name="Freeform 7" id="7"/>
              <p:cNvSpPr/>
              <p:nvPr/>
            </p:nvSpPr>
            <p:spPr>
              <a:xfrm flipH="false" flipV="false" rot="0">
                <a:off x="0" y="0"/>
                <a:ext cx="1678175" cy="406400"/>
              </a:xfrm>
              <a:custGeom>
                <a:avLst/>
                <a:gdLst/>
                <a:ahLst/>
                <a:cxnLst/>
                <a:rect r="r" b="b" t="t" l="l"/>
                <a:pathLst>
                  <a:path h="406400" w="1678175">
                    <a:moveTo>
                      <a:pt x="1474975" y="0"/>
                    </a:moveTo>
                    <a:cubicBezTo>
                      <a:pt x="1587200" y="0"/>
                      <a:pt x="1678175" y="90976"/>
                      <a:pt x="1678175" y="203200"/>
                    </a:cubicBezTo>
                    <a:cubicBezTo>
                      <a:pt x="1678175" y="315424"/>
                      <a:pt x="1587200" y="406400"/>
                      <a:pt x="1474975" y="406400"/>
                    </a:cubicBezTo>
                    <a:lnTo>
                      <a:pt x="203200" y="406400"/>
                    </a:lnTo>
                    <a:cubicBezTo>
                      <a:pt x="90976" y="406400"/>
                      <a:pt x="0" y="315424"/>
                      <a:pt x="0" y="203200"/>
                    </a:cubicBezTo>
                    <a:cubicBezTo>
                      <a:pt x="0" y="90976"/>
                      <a:pt x="90976" y="0"/>
                      <a:pt x="203200" y="0"/>
                    </a:cubicBezTo>
                    <a:close/>
                  </a:path>
                </a:pathLst>
              </a:custGeom>
              <a:solidFill>
                <a:srgbClr val="D67BA9"/>
              </a:solidFill>
            </p:spPr>
          </p:sp>
          <p:sp>
            <p:nvSpPr>
              <p:cNvPr name="TextBox 8" id="8"/>
              <p:cNvSpPr txBox="true"/>
              <p:nvPr/>
            </p:nvSpPr>
            <p:spPr>
              <a:xfrm>
                <a:off x="0" y="-38100"/>
                <a:ext cx="1678175" cy="444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rot="0">
              <a:off x="1995885" y="216270"/>
              <a:ext cx="4835330" cy="0"/>
            </a:xfrm>
            <a:prstGeom prst="line">
              <a:avLst/>
            </a:prstGeom>
            <a:ln cap="flat" w="50800">
              <a:solidFill>
                <a:srgbClr val="D67BA9"/>
              </a:solidFill>
              <a:prstDash val="solid"/>
              <a:headEnd type="none" len="sm" w="sm"/>
              <a:tailEnd type="none" len="sm" w="sm"/>
            </a:ln>
          </p:spPr>
        </p:sp>
        <p:sp>
          <p:nvSpPr>
            <p:cNvPr name="Freeform 10" id="10"/>
            <p:cNvSpPr/>
            <p:nvPr/>
          </p:nvSpPr>
          <p:spPr>
            <a:xfrm flipH="false" flipV="false" rot="0">
              <a:off x="0" y="5542579"/>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93200" y="5542579"/>
              <a:ext cx="378900" cy="378900"/>
            </a:xfrm>
            <a:custGeom>
              <a:avLst/>
              <a:gdLst/>
              <a:ahLst/>
              <a:cxnLst/>
              <a:rect r="r" b="b" t="t" l="l"/>
              <a:pathLst>
                <a:path h="378900" w="378900">
                  <a:moveTo>
                    <a:pt x="0" y="0"/>
                  </a:moveTo>
                  <a:lnTo>
                    <a:pt x="378899" y="0"/>
                  </a:lnTo>
                  <a:lnTo>
                    <a:pt x="378899" y="378900"/>
                  </a:lnTo>
                  <a:lnTo>
                    <a:pt x="0" y="378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86399" y="5542579"/>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3" id="13"/>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10"/>
            <a:stretch>
              <a:fillRect l="0" t="0" r="0" b="0"/>
            </a:stretch>
          </a:blipFill>
        </p:spPr>
      </p:sp>
      <p:sp>
        <p:nvSpPr>
          <p:cNvPr name="TextBox 14" id="14"/>
          <p:cNvSpPr txBox="true"/>
          <p:nvPr/>
        </p:nvSpPr>
        <p:spPr>
          <a:xfrm rot="0">
            <a:off x="9144000" y="3005442"/>
            <a:ext cx="9144000" cy="1919585"/>
          </a:xfrm>
          <a:prstGeom prst="rect">
            <a:avLst/>
          </a:prstGeom>
        </p:spPr>
        <p:txBody>
          <a:bodyPr anchor="t" rtlCol="false" tIns="0" lIns="0" bIns="0" rIns="0">
            <a:spAutoFit/>
          </a:bodyPr>
          <a:lstStyle/>
          <a:p>
            <a:pPr algn="l">
              <a:lnSpc>
                <a:spcPts val="15774"/>
              </a:lnSpc>
            </a:pPr>
            <a:r>
              <a:rPr lang="en-US" sz="11267" spc="439">
                <a:solidFill>
                  <a:srgbClr val="292929"/>
                </a:solidFill>
                <a:latin typeface="Anton"/>
                <a:ea typeface="Anton"/>
                <a:cs typeface="Anton"/>
                <a:sym typeface="Anton"/>
              </a:rPr>
              <a:t>FUTURE</a:t>
            </a:r>
          </a:p>
        </p:txBody>
      </p:sp>
      <p:sp>
        <p:nvSpPr>
          <p:cNvPr name="TextBox 15" id="15"/>
          <p:cNvSpPr txBox="true"/>
          <p:nvPr/>
        </p:nvSpPr>
        <p:spPr>
          <a:xfrm rot="0">
            <a:off x="9144000" y="4468633"/>
            <a:ext cx="9144000" cy="1919585"/>
          </a:xfrm>
          <a:prstGeom prst="rect">
            <a:avLst/>
          </a:prstGeom>
        </p:spPr>
        <p:txBody>
          <a:bodyPr anchor="t" rtlCol="false" tIns="0" lIns="0" bIns="0" rIns="0">
            <a:spAutoFit/>
          </a:bodyPr>
          <a:lstStyle/>
          <a:p>
            <a:pPr algn="l">
              <a:lnSpc>
                <a:spcPts val="15774"/>
              </a:lnSpc>
            </a:pPr>
            <a:r>
              <a:rPr lang="en-US" sz="11267" spc="439">
                <a:solidFill>
                  <a:srgbClr val="292929"/>
                </a:solidFill>
                <a:latin typeface="Anton"/>
                <a:ea typeface="Anton"/>
                <a:cs typeface="Anton"/>
                <a:sym typeface="Anton"/>
              </a:rPr>
              <a:t>VISION</a:t>
            </a:r>
          </a:p>
        </p:txBody>
      </p:sp>
      <p:sp>
        <p:nvSpPr>
          <p:cNvPr name="TextBox 16" id="16"/>
          <p:cNvSpPr txBox="true"/>
          <p:nvPr/>
        </p:nvSpPr>
        <p:spPr>
          <a:xfrm rot="0">
            <a:off x="9144000" y="7546586"/>
            <a:ext cx="8814821" cy="745109"/>
          </a:xfrm>
          <a:prstGeom prst="rect">
            <a:avLst/>
          </a:prstGeom>
        </p:spPr>
        <p:txBody>
          <a:bodyPr anchor="t" rtlCol="false" tIns="0" lIns="0" bIns="0" rIns="0">
            <a:spAutoFit/>
          </a:bodyPr>
          <a:lstStyle/>
          <a:p>
            <a:pPr algn="l">
              <a:lnSpc>
                <a:spcPts val="2967"/>
              </a:lnSpc>
            </a:pPr>
            <a:r>
              <a:rPr lang="en-US" sz="2799" spc="-75" b="true">
                <a:solidFill>
                  <a:srgbClr val="007076"/>
                </a:solidFill>
                <a:latin typeface="Montserrat Semi-Bold"/>
                <a:ea typeface="Montserrat Semi-Bold"/>
                <a:cs typeface="Montserrat Semi-Bold"/>
                <a:sym typeface="Montserrat Semi-Bold"/>
              </a:rPr>
              <a:t>Driving Success at “I Love LASIK” through Enhanced Web Analytics and UI Optimization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7076"/>
        </a:solidFill>
      </p:bgPr>
    </p:bg>
    <p:spTree>
      <p:nvGrpSpPr>
        <p:cNvPr id="1" name=""/>
        <p:cNvGrpSpPr/>
        <p:nvPr/>
      </p:nvGrpSpPr>
      <p:grpSpPr>
        <a:xfrm>
          <a:off x="0" y="0"/>
          <a:ext cx="0" cy="0"/>
          <a:chOff x="0" y="0"/>
          <a:chExt cx="0" cy="0"/>
        </a:xfrm>
      </p:grpSpPr>
      <p:sp>
        <p:nvSpPr>
          <p:cNvPr name="TextBox 2" id="2"/>
          <p:cNvSpPr txBox="true"/>
          <p:nvPr/>
        </p:nvSpPr>
        <p:spPr>
          <a:xfrm rot="0">
            <a:off x="2158835" y="6168623"/>
            <a:ext cx="4289686"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Simplify Colour Scheme</a:t>
            </a:r>
          </a:p>
        </p:txBody>
      </p:sp>
      <p:sp>
        <p:nvSpPr>
          <p:cNvPr name="TextBox 3" id="3"/>
          <p:cNvSpPr txBox="true"/>
          <p:nvPr/>
        </p:nvSpPr>
        <p:spPr>
          <a:xfrm rot="0">
            <a:off x="1698666" y="6777488"/>
            <a:ext cx="4749855" cy="21018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a:ea typeface="Montserrat"/>
                <a:cs typeface="Montserrat"/>
                <a:sym typeface="Montserrat"/>
              </a:rPr>
              <a:t>Use a more muted and monochromatic colour scheme to improve readability and visual appeal. Eliminating a few colours will make it look cleaner and more cohesive.</a:t>
            </a:r>
            <a:r>
              <a:rPr lang="en-US" sz="2000">
                <a:solidFill>
                  <a:srgbClr val="FFFFFF"/>
                </a:solidFill>
                <a:latin typeface="Montserrat"/>
                <a:ea typeface="Montserrat"/>
                <a:cs typeface="Montserrat"/>
                <a:sym typeface="Montserrat"/>
              </a:rPr>
              <a:t> </a:t>
            </a:r>
          </a:p>
        </p:txBody>
      </p:sp>
      <p:sp>
        <p:nvSpPr>
          <p:cNvPr name="TextBox 4" id="4"/>
          <p:cNvSpPr txBox="true"/>
          <p:nvPr/>
        </p:nvSpPr>
        <p:spPr>
          <a:xfrm rot="0">
            <a:off x="7500968" y="6168623"/>
            <a:ext cx="4099461"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Standardize Typography</a:t>
            </a:r>
          </a:p>
        </p:txBody>
      </p:sp>
      <p:sp>
        <p:nvSpPr>
          <p:cNvPr name="TextBox 5" id="5"/>
          <p:cNvSpPr txBox="true"/>
          <p:nvPr/>
        </p:nvSpPr>
        <p:spPr>
          <a:xfrm rot="0">
            <a:off x="7637533" y="6777488"/>
            <a:ext cx="3629942" cy="13970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a:ea typeface="Montserrat"/>
                <a:cs typeface="Montserrat"/>
                <a:sym typeface="Montserrat"/>
              </a:rPr>
              <a:t>Use 2 fonts and 2 styles at the most to make the website look more standardised.</a:t>
            </a:r>
            <a:r>
              <a:rPr lang="en-US" sz="2000">
                <a:solidFill>
                  <a:srgbClr val="FFFFFF"/>
                </a:solidFill>
                <a:latin typeface="Montserrat"/>
                <a:ea typeface="Montserrat"/>
                <a:cs typeface="Montserrat"/>
                <a:sym typeface="Montserrat"/>
              </a:rPr>
              <a:t> </a:t>
            </a:r>
          </a:p>
        </p:txBody>
      </p:sp>
      <p:sp>
        <p:nvSpPr>
          <p:cNvPr name="TextBox 6" id="6"/>
          <p:cNvSpPr txBox="true"/>
          <p:nvPr/>
        </p:nvSpPr>
        <p:spPr>
          <a:xfrm rot="0">
            <a:off x="12778581" y="6168623"/>
            <a:ext cx="3810753"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Make CTAs prominent</a:t>
            </a:r>
          </a:p>
        </p:txBody>
      </p:sp>
      <p:sp>
        <p:nvSpPr>
          <p:cNvPr name="TextBox 7" id="7"/>
          <p:cNvSpPr txBox="true"/>
          <p:nvPr/>
        </p:nvSpPr>
        <p:spPr>
          <a:xfrm rot="0">
            <a:off x="12780493" y="6777488"/>
            <a:ext cx="3414148" cy="10445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a:ea typeface="Montserrat"/>
                <a:cs typeface="Montserrat"/>
                <a:sym typeface="Montserrat"/>
              </a:rPr>
              <a:t>Use click-bait and prominent CTAs to guide the users' actions.</a:t>
            </a:r>
          </a:p>
        </p:txBody>
      </p:sp>
      <p:grpSp>
        <p:nvGrpSpPr>
          <p:cNvPr name="Group 8" id="8"/>
          <p:cNvGrpSpPr/>
          <p:nvPr/>
        </p:nvGrpSpPr>
        <p:grpSpPr>
          <a:xfrm rot="0">
            <a:off x="2158835" y="2269524"/>
            <a:ext cx="3829517" cy="3655768"/>
            <a:chOff x="0" y="0"/>
            <a:chExt cx="5106023" cy="4874357"/>
          </a:xfrm>
        </p:grpSpPr>
        <p:pic>
          <p:nvPicPr>
            <p:cNvPr name="Picture 9" id="9"/>
            <p:cNvPicPr>
              <a:picLocks noChangeAspect="true"/>
            </p:cNvPicPr>
            <p:nvPr/>
          </p:nvPicPr>
          <p:blipFill>
            <a:blip r:embed="rId2"/>
            <a:srcRect l="1073" t="0" r="1073" b="0"/>
            <a:stretch>
              <a:fillRect/>
            </a:stretch>
          </p:blipFill>
          <p:spPr>
            <a:xfrm flipH="false" flipV="false">
              <a:off x="0" y="0"/>
              <a:ext cx="5106023" cy="4874357"/>
            </a:xfrm>
            <a:prstGeom prst="rect">
              <a:avLst/>
            </a:prstGeom>
          </p:spPr>
        </p:pic>
      </p:grpSp>
      <p:grpSp>
        <p:nvGrpSpPr>
          <p:cNvPr name="Group 10" id="10"/>
          <p:cNvGrpSpPr/>
          <p:nvPr/>
        </p:nvGrpSpPr>
        <p:grpSpPr>
          <a:xfrm rot="0">
            <a:off x="7536454" y="2269524"/>
            <a:ext cx="3832100" cy="3655768"/>
            <a:chOff x="0" y="0"/>
            <a:chExt cx="5109467" cy="4874357"/>
          </a:xfrm>
        </p:grpSpPr>
        <p:pic>
          <p:nvPicPr>
            <p:cNvPr name="Picture 11" id="11"/>
            <p:cNvPicPr>
              <a:picLocks noChangeAspect="true"/>
            </p:cNvPicPr>
            <p:nvPr/>
          </p:nvPicPr>
          <p:blipFill>
            <a:blip r:embed="rId3"/>
            <a:srcRect l="7244" t="0" r="7244" b="0"/>
            <a:stretch>
              <a:fillRect/>
            </a:stretch>
          </p:blipFill>
          <p:spPr>
            <a:xfrm flipH="false" flipV="false">
              <a:off x="0" y="0"/>
              <a:ext cx="5109467" cy="4874357"/>
            </a:xfrm>
            <a:prstGeom prst="rect">
              <a:avLst/>
            </a:prstGeom>
          </p:spPr>
        </p:pic>
      </p:grpSp>
      <p:grpSp>
        <p:nvGrpSpPr>
          <p:cNvPr name="Group 12" id="12"/>
          <p:cNvGrpSpPr/>
          <p:nvPr/>
        </p:nvGrpSpPr>
        <p:grpSpPr>
          <a:xfrm rot="0">
            <a:off x="12594405" y="2269524"/>
            <a:ext cx="3786324" cy="3655768"/>
            <a:chOff x="0" y="0"/>
            <a:chExt cx="5048432" cy="4874357"/>
          </a:xfrm>
        </p:grpSpPr>
        <p:pic>
          <p:nvPicPr>
            <p:cNvPr name="Picture 13" id="13"/>
            <p:cNvPicPr>
              <a:picLocks noChangeAspect="true"/>
            </p:cNvPicPr>
            <p:nvPr/>
          </p:nvPicPr>
          <p:blipFill>
            <a:blip r:embed="rId4"/>
            <a:srcRect l="5111" t="0" r="5111" b="0"/>
            <a:stretch>
              <a:fillRect/>
            </a:stretch>
          </p:blipFill>
          <p:spPr>
            <a:xfrm flipH="false" flipV="false">
              <a:off x="0" y="0"/>
              <a:ext cx="5048432" cy="4874357"/>
            </a:xfrm>
            <a:prstGeom prst="rect">
              <a:avLst/>
            </a:prstGeom>
          </p:spPr>
        </p:pic>
      </p:grpSp>
      <p:sp>
        <p:nvSpPr>
          <p:cNvPr name="TextBox 14" id="14"/>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FFFFFF"/>
                </a:solidFill>
                <a:latin typeface="Anton"/>
                <a:ea typeface="Anton"/>
                <a:cs typeface="Anton"/>
                <a:sym typeface="Anton"/>
              </a:rPr>
              <a:t>Areas of Improvement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7076"/>
        </a:solidFill>
      </p:bgPr>
    </p:bg>
    <p:spTree>
      <p:nvGrpSpPr>
        <p:cNvPr id="1" name=""/>
        <p:cNvGrpSpPr/>
        <p:nvPr/>
      </p:nvGrpSpPr>
      <p:grpSpPr>
        <a:xfrm>
          <a:off x="0" y="0"/>
          <a:ext cx="0" cy="0"/>
          <a:chOff x="0" y="0"/>
          <a:chExt cx="0" cy="0"/>
        </a:xfrm>
      </p:grpSpPr>
      <p:sp>
        <p:nvSpPr>
          <p:cNvPr name="TextBox 2" id="2"/>
          <p:cNvSpPr txBox="true"/>
          <p:nvPr/>
        </p:nvSpPr>
        <p:spPr>
          <a:xfrm rot="0">
            <a:off x="2207867" y="6383752"/>
            <a:ext cx="3829517"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Add an FAQ section</a:t>
            </a:r>
          </a:p>
        </p:txBody>
      </p:sp>
      <p:sp>
        <p:nvSpPr>
          <p:cNvPr name="TextBox 3" id="3"/>
          <p:cNvSpPr txBox="true"/>
          <p:nvPr/>
        </p:nvSpPr>
        <p:spPr>
          <a:xfrm rot="0">
            <a:off x="2186528" y="6982115"/>
            <a:ext cx="3872195" cy="13970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a:ea typeface="Montserrat"/>
                <a:cs typeface="Montserrat"/>
                <a:sym typeface="Montserrat"/>
              </a:rPr>
              <a:t>Add an FAQ section or an automated chatbot so users can get their questions answered online itself.</a:t>
            </a:r>
          </a:p>
        </p:txBody>
      </p:sp>
      <p:sp>
        <p:nvSpPr>
          <p:cNvPr name="TextBox 4" id="4"/>
          <p:cNvSpPr txBox="true"/>
          <p:nvPr/>
        </p:nvSpPr>
        <p:spPr>
          <a:xfrm rot="0">
            <a:off x="7550000" y="6383752"/>
            <a:ext cx="3903071"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A dedicated blog</a:t>
            </a:r>
          </a:p>
        </p:txBody>
      </p:sp>
      <p:sp>
        <p:nvSpPr>
          <p:cNvPr name="TextBox 5" id="5"/>
          <p:cNvSpPr txBox="true"/>
          <p:nvPr/>
        </p:nvSpPr>
        <p:spPr>
          <a:xfrm rot="0">
            <a:off x="7349788" y="6982115"/>
            <a:ext cx="4303495" cy="13970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a:ea typeface="Montserrat"/>
                <a:cs typeface="Montserrat"/>
                <a:sym typeface="Montserrat"/>
              </a:rPr>
              <a:t>Create a dedicated blog section on the website for users to learn more about wellness, eye health, LASIK and much more.</a:t>
            </a:r>
          </a:p>
        </p:txBody>
      </p:sp>
      <p:sp>
        <p:nvSpPr>
          <p:cNvPr name="TextBox 6" id="6"/>
          <p:cNvSpPr txBox="true"/>
          <p:nvPr/>
        </p:nvSpPr>
        <p:spPr>
          <a:xfrm rot="0">
            <a:off x="13011789" y="6383752"/>
            <a:ext cx="3417972"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Generate a form</a:t>
            </a:r>
          </a:p>
        </p:txBody>
      </p:sp>
      <p:sp>
        <p:nvSpPr>
          <p:cNvPr name="TextBox 7" id="7"/>
          <p:cNvSpPr txBox="true"/>
          <p:nvPr/>
        </p:nvSpPr>
        <p:spPr>
          <a:xfrm rot="0">
            <a:off x="12390695" y="6982115"/>
            <a:ext cx="4291808" cy="13970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Montserrat"/>
                <a:ea typeface="Montserrat"/>
                <a:cs typeface="Montserrat"/>
                <a:sym typeface="Montserrat"/>
              </a:rPr>
              <a:t>Craft a form for e-book downloads, gathering details from interested clients for timely follow-up.</a:t>
            </a:r>
          </a:p>
        </p:txBody>
      </p:sp>
      <p:grpSp>
        <p:nvGrpSpPr>
          <p:cNvPr name="Group 8" id="8"/>
          <p:cNvGrpSpPr/>
          <p:nvPr/>
        </p:nvGrpSpPr>
        <p:grpSpPr>
          <a:xfrm rot="0">
            <a:off x="2207867" y="2465915"/>
            <a:ext cx="3829517" cy="3655768"/>
            <a:chOff x="0" y="0"/>
            <a:chExt cx="5106023" cy="4874357"/>
          </a:xfrm>
        </p:grpSpPr>
        <p:pic>
          <p:nvPicPr>
            <p:cNvPr name="Picture 9" id="9"/>
            <p:cNvPicPr>
              <a:picLocks noChangeAspect="true"/>
            </p:cNvPicPr>
            <p:nvPr/>
          </p:nvPicPr>
          <p:blipFill>
            <a:blip r:embed="rId2"/>
            <a:srcRect l="2250" t="0" r="2250" b="0"/>
            <a:stretch>
              <a:fillRect/>
            </a:stretch>
          </p:blipFill>
          <p:spPr>
            <a:xfrm flipH="false" flipV="false">
              <a:off x="0" y="0"/>
              <a:ext cx="5106023" cy="4874357"/>
            </a:xfrm>
            <a:prstGeom prst="rect">
              <a:avLst/>
            </a:prstGeom>
          </p:spPr>
        </p:pic>
      </p:grpSp>
      <p:grpSp>
        <p:nvGrpSpPr>
          <p:cNvPr name="Group 10" id="10"/>
          <p:cNvGrpSpPr/>
          <p:nvPr/>
        </p:nvGrpSpPr>
        <p:grpSpPr>
          <a:xfrm rot="0">
            <a:off x="7585485" y="2465915"/>
            <a:ext cx="3832100" cy="3655768"/>
            <a:chOff x="0" y="0"/>
            <a:chExt cx="5109467" cy="4874357"/>
          </a:xfrm>
        </p:grpSpPr>
        <p:pic>
          <p:nvPicPr>
            <p:cNvPr name="Picture 11" id="11"/>
            <p:cNvPicPr>
              <a:picLocks noChangeAspect="true"/>
            </p:cNvPicPr>
            <p:nvPr/>
          </p:nvPicPr>
          <p:blipFill>
            <a:blip r:embed="rId3"/>
            <a:srcRect l="0" t="7611" r="0" b="7611"/>
            <a:stretch>
              <a:fillRect/>
            </a:stretch>
          </p:blipFill>
          <p:spPr>
            <a:xfrm flipH="false" flipV="false">
              <a:off x="0" y="0"/>
              <a:ext cx="5109467" cy="4874357"/>
            </a:xfrm>
            <a:prstGeom prst="rect">
              <a:avLst/>
            </a:prstGeom>
          </p:spPr>
        </p:pic>
      </p:grpSp>
      <p:grpSp>
        <p:nvGrpSpPr>
          <p:cNvPr name="Group 12" id="12"/>
          <p:cNvGrpSpPr/>
          <p:nvPr/>
        </p:nvGrpSpPr>
        <p:grpSpPr>
          <a:xfrm rot="0">
            <a:off x="12643437" y="2465915"/>
            <a:ext cx="3786324" cy="3655768"/>
            <a:chOff x="0" y="0"/>
            <a:chExt cx="5048432" cy="4874357"/>
          </a:xfrm>
        </p:grpSpPr>
        <p:pic>
          <p:nvPicPr>
            <p:cNvPr name="Picture 13" id="13"/>
            <p:cNvPicPr>
              <a:picLocks noChangeAspect="true"/>
            </p:cNvPicPr>
            <p:nvPr/>
          </p:nvPicPr>
          <p:blipFill>
            <a:blip r:embed="rId4"/>
            <a:srcRect l="6" t="0" r="15493" b="0"/>
            <a:stretch>
              <a:fillRect/>
            </a:stretch>
          </p:blipFill>
          <p:spPr>
            <a:xfrm flipH="false" flipV="false">
              <a:off x="0" y="0"/>
              <a:ext cx="5048432" cy="4874357"/>
            </a:xfrm>
            <a:prstGeom prst="rect">
              <a:avLst/>
            </a:prstGeom>
          </p:spPr>
        </p:pic>
      </p:grpSp>
      <p:sp>
        <p:nvSpPr>
          <p:cNvPr name="TextBox 14" id="14"/>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FFFFFF"/>
                </a:solidFill>
                <a:latin typeface="Anton"/>
                <a:ea typeface="Anton"/>
                <a:cs typeface="Anton"/>
                <a:sym typeface="Anton"/>
              </a:rPr>
              <a:t>Areas of Improvement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0" y="0"/>
            <a:ext cx="4940543" cy="10287000"/>
            <a:chOff x="0" y="0"/>
            <a:chExt cx="1301213" cy="2709333"/>
          </a:xfrm>
        </p:grpSpPr>
        <p:sp>
          <p:nvSpPr>
            <p:cNvPr name="Freeform 4" id="4"/>
            <p:cNvSpPr/>
            <p:nvPr/>
          </p:nvSpPr>
          <p:spPr>
            <a:xfrm flipH="false" flipV="false" rot="0">
              <a:off x="0" y="0"/>
              <a:ext cx="1301213" cy="2709333"/>
            </a:xfrm>
            <a:custGeom>
              <a:avLst/>
              <a:gdLst/>
              <a:ahLst/>
              <a:cxnLst/>
              <a:rect r="r" b="b" t="t" l="l"/>
              <a:pathLst>
                <a:path h="2709333" w="1301213">
                  <a:moveTo>
                    <a:pt x="0" y="0"/>
                  </a:moveTo>
                  <a:lnTo>
                    <a:pt x="1301213" y="0"/>
                  </a:lnTo>
                  <a:lnTo>
                    <a:pt x="1301213" y="2709333"/>
                  </a:lnTo>
                  <a:lnTo>
                    <a:pt x="0" y="2709333"/>
                  </a:lnTo>
                  <a:close/>
                </a:path>
              </a:pathLst>
            </a:custGeom>
            <a:solidFill>
              <a:srgbClr val="007076"/>
            </a:solidFill>
          </p:spPr>
        </p:sp>
        <p:sp>
          <p:nvSpPr>
            <p:cNvPr name="TextBox 5" id="5"/>
            <p:cNvSpPr txBox="true"/>
            <p:nvPr/>
          </p:nvSpPr>
          <p:spPr>
            <a:xfrm>
              <a:off x="0" y="-38100"/>
              <a:ext cx="130121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875681" y="2082139"/>
            <a:ext cx="6129724" cy="6122721"/>
            <a:chOff x="0" y="0"/>
            <a:chExt cx="8172966" cy="8163628"/>
          </a:xfrm>
        </p:grpSpPr>
        <p:pic>
          <p:nvPicPr>
            <p:cNvPr name="Picture 7" id="7"/>
            <p:cNvPicPr>
              <a:picLocks noChangeAspect="true"/>
            </p:cNvPicPr>
            <p:nvPr/>
          </p:nvPicPr>
          <p:blipFill>
            <a:blip r:embed="rId3"/>
            <a:srcRect l="16628" t="0" r="16628" b="0"/>
            <a:stretch>
              <a:fillRect/>
            </a:stretch>
          </p:blipFill>
          <p:spPr>
            <a:xfrm flipH="false" flipV="false">
              <a:off x="0" y="0"/>
              <a:ext cx="8172966" cy="8163628"/>
            </a:xfrm>
            <a:prstGeom prst="rect">
              <a:avLst/>
            </a:prstGeom>
          </p:spPr>
        </p:pic>
      </p:grpSp>
      <p:grpSp>
        <p:nvGrpSpPr>
          <p:cNvPr name="Group 8" id="8"/>
          <p:cNvGrpSpPr/>
          <p:nvPr/>
        </p:nvGrpSpPr>
        <p:grpSpPr>
          <a:xfrm rot="0">
            <a:off x="16235326" y="8974125"/>
            <a:ext cx="1023974" cy="284175"/>
            <a:chOff x="0" y="0"/>
            <a:chExt cx="1365299" cy="378900"/>
          </a:xfrm>
        </p:grpSpPr>
        <p:sp>
          <p:nvSpPr>
            <p:cNvPr name="Freeform 9" id="9"/>
            <p:cNvSpPr/>
            <p:nvPr/>
          </p:nvSpPr>
          <p:spPr>
            <a:xfrm flipH="false" flipV="false" rot="0">
              <a:off x="0"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93200" y="0"/>
              <a:ext cx="378900" cy="378900"/>
            </a:xfrm>
            <a:custGeom>
              <a:avLst/>
              <a:gdLst/>
              <a:ahLst/>
              <a:cxnLst/>
              <a:rect r="r" b="b" t="t" l="l"/>
              <a:pathLst>
                <a:path h="378900" w="378900">
                  <a:moveTo>
                    <a:pt x="0" y="0"/>
                  </a:moveTo>
                  <a:lnTo>
                    <a:pt x="378899" y="0"/>
                  </a:lnTo>
                  <a:lnTo>
                    <a:pt x="378899" y="378900"/>
                  </a:lnTo>
                  <a:lnTo>
                    <a:pt x="0" y="378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86399"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p:nvPr/>
        </p:nvGrpSpPr>
        <p:grpSpPr>
          <a:xfrm rot="0">
            <a:off x="8131309" y="2082139"/>
            <a:ext cx="9127991" cy="6122721"/>
            <a:chOff x="0" y="0"/>
            <a:chExt cx="14544035" cy="9755605"/>
          </a:xfrm>
        </p:grpSpPr>
        <p:sp>
          <p:nvSpPr>
            <p:cNvPr name="Freeform 13" id="13"/>
            <p:cNvSpPr/>
            <p:nvPr/>
          </p:nvSpPr>
          <p:spPr>
            <a:xfrm flipH="false" flipV="false" rot="0">
              <a:off x="0" y="0"/>
              <a:ext cx="14544035" cy="9755605"/>
            </a:xfrm>
            <a:custGeom>
              <a:avLst/>
              <a:gdLst/>
              <a:ahLst/>
              <a:cxnLst/>
              <a:rect r="r" b="b" t="t" l="l"/>
              <a:pathLst>
                <a:path h="9755605" w="1454403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solidFill>
              <a:srgbClr val="1EBCB7"/>
            </a:solidFill>
          </p:spPr>
        </p:sp>
      </p:grpSp>
      <p:sp>
        <p:nvSpPr>
          <p:cNvPr name="Freeform 14" id="14"/>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10"/>
            <a:stretch>
              <a:fillRect l="0" t="0" r="0" b="0"/>
            </a:stretch>
          </a:blipFill>
        </p:spPr>
      </p:sp>
      <p:sp>
        <p:nvSpPr>
          <p:cNvPr name="TextBox 15" id="15"/>
          <p:cNvSpPr txBox="true"/>
          <p:nvPr/>
        </p:nvSpPr>
        <p:spPr>
          <a:xfrm rot="0">
            <a:off x="8496823" y="3652886"/>
            <a:ext cx="8762477" cy="306387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Social and Search Media Analysis: Optimizing Channels</a:t>
            </a:r>
          </a:p>
        </p:txBody>
      </p:sp>
      <p:sp>
        <p:nvSpPr>
          <p:cNvPr name="TextBox 16" id="16"/>
          <p:cNvSpPr txBox="true"/>
          <p:nvPr/>
        </p:nvSpPr>
        <p:spPr>
          <a:xfrm rot="0">
            <a:off x="8496823" y="2589261"/>
            <a:ext cx="1646398"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03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07076"/>
            </a:solidFill>
          </p:spPr>
        </p:sp>
        <p:sp>
          <p:nvSpPr>
            <p:cNvPr name="TextBox 5" id="5"/>
            <p:cNvSpPr txBox="true"/>
            <p:nvPr/>
          </p:nvSpPr>
          <p:spPr>
            <a:xfrm>
              <a:off x="0" y="-38100"/>
              <a:ext cx="2408296"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52015" y="2904512"/>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5"/>
            <a:stretch>
              <a:fillRect l="0" t="0" r="0" b="0"/>
            </a:stretch>
          </a:blipFill>
        </p:spPr>
      </p:sp>
      <p:sp>
        <p:nvSpPr>
          <p:cNvPr name="Freeform 8" id="8"/>
          <p:cNvSpPr/>
          <p:nvPr/>
        </p:nvSpPr>
        <p:spPr>
          <a:xfrm flipH="false" flipV="false" rot="0">
            <a:off x="12162160" y="2484536"/>
            <a:ext cx="5069008" cy="6063162"/>
          </a:xfrm>
          <a:custGeom>
            <a:avLst/>
            <a:gdLst/>
            <a:ahLst/>
            <a:cxnLst/>
            <a:rect r="r" b="b" t="t" l="l"/>
            <a:pathLst>
              <a:path h="6063162" w="5069008">
                <a:moveTo>
                  <a:pt x="0" y="0"/>
                </a:moveTo>
                <a:lnTo>
                  <a:pt x="5069008" y="0"/>
                </a:lnTo>
                <a:lnTo>
                  <a:pt x="5069008" y="6063162"/>
                </a:lnTo>
                <a:lnTo>
                  <a:pt x="0" y="6063162"/>
                </a:lnTo>
                <a:lnTo>
                  <a:pt x="0" y="0"/>
                </a:lnTo>
                <a:close/>
              </a:path>
            </a:pathLst>
          </a:custGeom>
          <a:blipFill>
            <a:blip r:embed="rId6"/>
            <a:stretch>
              <a:fillRect l="0" t="0" r="0" b="0"/>
            </a:stretch>
          </a:blipFill>
        </p:spPr>
      </p:sp>
      <p:sp>
        <p:nvSpPr>
          <p:cNvPr name="TextBox 9" id="9"/>
          <p:cNvSpPr txBox="true"/>
          <p:nvPr/>
        </p:nvSpPr>
        <p:spPr>
          <a:xfrm rot="0">
            <a:off x="1028700" y="6315148"/>
            <a:ext cx="7018244" cy="373634"/>
          </a:xfrm>
          <a:prstGeom prst="rect">
            <a:avLst/>
          </a:prstGeom>
        </p:spPr>
        <p:txBody>
          <a:bodyPr anchor="t" rtlCol="false" tIns="0" lIns="0" bIns="0" rIns="0">
            <a:spAutoFit/>
          </a:bodyPr>
          <a:lstStyle/>
          <a:p>
            <a:pPr algn="just">
              <a:lnSpc>
                <a:spcPts val="2968"/>
              </a:lnSpc>
            </a:pPr>
          </a:p>
        </p:txBody>
      </p:sp>
      <p:sp>
        <p:nvSpPr>
          <p:cNvPr name="TextBox 10" id="10"/>
          <p:cNvSpPr txBox="true"/>
          <p:nvPr/>
        </p:nvSpPr>
        <p:spPr>
          <a:xfrm rot="0">
            <a:off x="1648298" y="2919162"/>
            <a:ext cx="6550115" cy="492552"/>
          </a:xfrm>
          <a:prstGeom prst="rect">
            <a:avLst/>
          </a:prstGeom>
        </p:spPr>
        <p:txBody>
          <a:bodyPr anchor="t" rtlCol="false" tIns="0" lIns="0" bIns="0" rIns="0">
            <a:spAutoFit/>
          </a:bodyPr>
          <a:lstStyle/>
          <a:p>
            <a:pPr algn="just">
              <a:lnSpc>
                <a:spcPts val="3811"/>
              </a:lnSpc>
            </a:pPr>
            <a:r>
              <a:rPr lang="en-US" b="true" sz="3595" spc="-97">
                <a:solidFill>
                  <a:srgbClr val="FFFFFF"/>
                </a:solidFill>
                <a:latin typeface="Montserrat Bold"/>
                <a:ea typeface="Montserrat Bold"/>
                <a:cs typeface="Montserrat Bold"/>
                <a:sym typeface="Montserrat Bold"/>
              </a:rPr>
              <a:t>Potential Issues </a:t>
            </a:r>
          </a:p>
        </p:txBody>
      </p:sp>
      <p:sp>
        <p:nvSpPr>
          <p:cNvPr name="TextBox 11" id="11"/>
          <p:cNvSpPr txBox="true"/>
          <p:nvPr/>
        </p:nvSpPr>
        <p:spPr>
          <a:xfrm rot="0">
            <a:off x="1028700" y="3632200"/>
            <a:ext cx="7348088" cy="5273675"/>
          </a:xfrm>
          <a:prstGeom prst="rect">
            <a:avLst/>
          </a:prstGeom>
        </p:spPr>
        <p:txBody>
          <a:bodyPr anchor="t" rtlCol="false" tIns="0" lIns="0" bIns="0" rIns="0">
            <a:spAutoFit/>
          </a:bodyPr>
          <a:lstStyle/>
          <a:p>
            <a:pPr algn="just" marL="431801" indent="-215900" lvl="1">
              <a:lnSpc>
                <a:spcPts val="2800"/>
              </a:lnSpc>
              <a:buFont typeface="Arial"/>
              <a:buChar char="•"/>
            </a:pPr>
            <a:r>
              <a:rPr lang="en-US" b="true" sz="2000" spc="-54">
                <a:solidFill>
                  <a:srgbClr val="FFFFFF"/>
                </a:solidFill>
                <a:latin typeface="Montserrat Bold"/>
                <a:ea typeface="Montserrat Bold"/>
                <a:cs typeface="Montserrat Bold"/>
                <a:sym typeface="Montserrat Bold"/>
              </a:rPr>
              <a:t>Lack of a LinkedIn Profile for the business</a:t>
            </a:r>
          </a:p>
          <a:p>
            <a:pPr algn="just" marL="863601" indent="-287867" lvl="2">
              <a:lnSpc>
                <a:spcPts val="2800"/>
              </a:lnSpc>
              <a:buFont typeface="Arial"/>
              <a:buChar char="⚬"/>
            </a:pPr>
            <a:r>
              <a:rPr lang="en-US" sz="2000" spc="-54">
                <a:solidFill>
                  <a:srgbClr val="FFFFFF"/>
                </a:solidFill>
                <a:latin typeface="Montserrat"/>
                <a:ea typeface="Montserrat"/>
                <a:cs typeface="Montserrat"/>
                <a:sym typeface="Montserrat"/>
              </a:rPr>
              <a:t>R</a:t>
            </a:r>
            <a:r>
              <a:rPr lang="en-US" sz="2000" spc="-54">
                <a:solidFill>
                  <a:srgbClr val="FFFFFF"/>
                </a:solidFill>
                <a:latin typeface="Montserrat"/>
                <a:ea typeface="Montserrat"/>
                <a:cs typeface="Montserrat"/>
                <a:sym typeface="Montserrat"/>
              </a:rPr>
              <a:t>educes the clinic's visibility among industry peers and potential clients seeking services, authoritative content, and professional endorsements.</a:t>
            </a:r>
          </a:p>
          <a:p>
            <a:pPr algn="just" marL="431801" indent="-215900" lvl="1">
              <a:lnSpc>
                <a:spcPts val="2800"/>
              </a:lnSpc>
              <a:buFont typeface="Arial"/>
              <a:buChar char="•"/>
            </a:pPr>
            <a:r>
              <a:rPr lang="en-US" b="true" sz="2000" spc="-54">
                <a:solidFill>
                  <a:srgbClr val="FFFFFF"/>
                </a:solidFill>
                <a:latin typeface="Montserrat Bold"/>
                <a:ea typeface="Montserrat Bold"/>
                <a:cs typeface="Montserrat Bold"/>
                <a:sym typeface="Montserrat Bold"/>
              </a:rPr>
              <a:t>Suboptimal Social Media Engagement:</a:t>
            </a:r>
            <a:r>
              <a:rPr lang="en-US" sz="2000" spc="-54">
                <a:solidFill>
                  <a:srgbClr val="FFFFFF"/>
                </a:solidFill>
                <a:latin typeface="Montserrat"/>
                <a:ea typeface="Montserrat"/>
                <a:cs typeface="Montserrat"/>
                <a:sym typeface="Montserrat"/>
              </a:rPr>
              <a:t> </a:t>
            </a:r>
          </a:p>
          <a:p>
            <a:pPr algn="just" marL="863601" indent="-287867" lvl="2">
              <a:lnSpc>
                <a:spcPts val="2800"/>
              </a:lnSpc>
              <a:buFont typeface="Arial"/>
              <a:buChar char="⚬"/>
            </a:pPr>
            <a:r>
              <a:rPr lang="en-US" sz="2000" spc="-54">
                <a:solidFill>
                  <a:srgbClr val="FFFFFF"/>
                </a:solidFill>
                <a:latin typeface="Montserrat"/>
                <a:ea typeface="Montserrat"/>
                <a:cs typeface="Montserrat"/>
                <a:sym typeface="Montserrat"/>
              </a:rPr>
              <a:t>Lack of interactive and visual elements.</a:t>
            </a:r>
          </a:p>
          <a:p>
            <a:pPr algn="just" marL="863601" indent="-287867" lvl="2">
              <a:lnSpc>
                <a:spcPts val="2800"/>
              </a:lnSpc>
              <a:buFont typeface="Arial"/>
              <a:buChar char="⚬"/>
            </a:pPr>
            <a:r>
              <a:rPr lang="en-US" sz="2000" spc="-54">
                <a:solidFill>
                  <a:srgbClr val="FFFFFF"/>
                </a:solidFill>
                <a:latin typeface="Montserrat"/>
                <a:ea typeface="Montserrat"/>
                <a:cs typeface="Montserrat"/>
                <a:sym typeface="Montserrat"/>
              </a:rPr>
              <a:t>Lack of aesthetics. </a:t>
            </a:r>
          </a:p>
          <a:p>
            <a:pPr algn="just" marL="431801" indent="-215900" lvl="1">
              <a:lnSpc>
                <a:spcPts val="2800"/>
              </a:lnSpc>
              <a:buFont typeface="Arial"/>
              <a:buChar char="•"/>
            </a:pPr>
            <a:r>
              <a:rPr lang="en-US" b="true" sz="2000" spc="-54">
                <a:solidFill>
                  <a:srgbClr val="FFFFFF"/>
                </a:solidFill>
                <a:latin typeface="Montserrat Bold"/>
                <a:ea typeface="Montserrat Bold"/>
                <a:cs typeface="Montserrat Bold"/>
                <a:sym typeface="Montserrat Bold"/>
              </a:rPr>
              <a:t>Unclear brand Identity on Instagram </a:t>
            </a:r>
          </a:p>
          <a:p>
            <a:pPr algn="just" marL="863601" indent="-287867" lvl="2">
              <a:lnSpc>
                <a:spcPts val="2800"/>
              </a:lnSpc>
              <a:buFont typeface="Arial"/>
              <a:buChar char="⚬"/>
            </a:pPr>
            <a:r>
              <a:rPr lang="en-US" sz="2000" spc="-54">
                <a:solidFill>
                  <a:srgbClr val="FFFFFF"/>
                </a:solidFill>
                <a:latin typeface="Montserrat"/>
                <a:ea typeface="Montserrat"/>
                <a:cs typeface="Montserrat"/>
                <a:sym typeface="Montserrat"/>
              </a:rPr>
              <a:t>Create ambiguity</a:t>
            </a:r>
            <a:r>
              <a:rPr lang="en-US" sz="2000" spc="-54">
                <a:solidFill>
                  <a:srgbClr val="FFFFFF"/>
                </a:solidFill>
                <a:latin typeface="Montserrat"/>
                <a:ea typeface="Montserrat"/>
                <a:cs typeface="Montserrat"/>
                <a:sym typeface="Montserrat"/>
              </a:rPr>
              <a:t> whether the page represents the LASIK business or focuses solely on Dr. Samer Khosrof.</a:t>
            </a:r>
          </a:p>
          <a:p>
            <a:pPr algn="just">
              <a:lnSpc>
                <a:spcPts val="2800"/>
              </a:lnSpc>
            </a:pPr>
          </a:p>
          <a:p>
            <a:pPr algn="just">
              <a:lnSpc>
                <a:spcPts val="2800"/>
              </a:lnSpc>
            </a:pPr>
          </a:p>
          <a:p>
            <a:pPr algn="just">
              <a:lnSpc>
                <a:spcPts val="2800"/>
              </a:lnSpc>
            </a:pPr>
          </a:p>
          <a:p>
            <a:pPr algn="just">
              <a:lnSpc>
                <a:spcPts val="2800"/>
              </a:lnSpc>
            </a:pPr>
          </a:p>
        </p:txBody>
      </p:sp>
      <p:sp>
        <p:nvSpPr>
          <p:cNvPr name="TextBox 12" id="12"/>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FFFFFF"/>
                </a:solidFill>
                <a:latin typeface="Anton"/>
                <a:ea typeface="Anton"/>
                <a:cs typeface="Anton"/>
                <a:sym typeface="Anton"/>
              </a:rPr>
              <a:t>Social Media Analysis </a:t>
            </a:r>
          </a:p>
        </p:txBody>
      </p:sp>
      <p:sp>
        <p:nvSpPr>
          <p:cNvPr name="Freeform 13" id="13"/>
          <p:cNvSpPr/>
          <p:nvPr/>
        </p:nvSpPr>
        <p:spPr>
          <a:xfrm flipH="false" flipV="false" rot="0">
            <a:off x="13880916" y="2745267"/>
            <a:ext cx="1631496" cy="256961"/>
          </a:xfrm>
          <a:custGeom>
            <a:avLst/>
            <a:gdLst/>
            <a:ahLst/>
            <a:cxnLst/>
            <a:rect r="r" b="b" t="t" l="l"/>
            <a:pathLst>
              <a:path h="256961" w="1631496">
                <a:moveTo>
                  <a:pt x="0" y="0"/>
                </a:moveTo>
                <a:lnTo>
                  <a:pt x="1631496" y="0"/>
                </a:lnTo>
                <a:lnTo>
                  <a:pt x="1631496" y="256960"/>
                </a:lnTo>
                <a:lnTo>
                  <a:pt x="0" y="256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1915556" y="4223667"/>
            <a:ext cx="2781108" cy="438024"/>
          </a:xfrm>
          <a:custGeom>
            <a:avLst/>
            <a:gdLst/>
            <a:ahLst/>
            <a:cxnLst/>
            <a:rect r="r" b="b" t="t" l="l"/>
            <a:pathLst>
              <a:path h="438024" w="2781108">
                <a:moveTo>
                  <a:pt x="0" y="0"/>
                </a:moveTo>
                <a:lnTo>
                  <a:pt x="2781108" y="0"/>
                </a:lnTo>
                <a:lnTo>
                  <a:pt x="2781108" y="438024"/>
                </a:lnTo>
                <a:lnTo>
                  <a:pt x="0" y="4380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1915556" y="5144017"/>
            <a:ext cx="5192274" cy="817783"/>
          </a:xfrm>
          <a:custGeom>
            <a:avLst/>
            <a:gdLst/>
            <a:ahLst/>
            <a:cxnLst/>
            <a:rect r="r" b="b" t="t" l="l"/>
            <a:pathLst>
              <a:path h="817783" w="5192274">
                <a:moveTo>
                  <a:pt x="0" y="0"/>
                </a:moveTo>
                <a:lnTo>
                  <a:pt x="5192275" y="0"/>
                </a:lnTo>
                <a:lnTo>
                  <a:pt x="5192275" y="817783"/>
                </a:lnTo>
                <a:lnTo>
                  <a:pt x="0" y="8177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10320212">
            <a:off x="11427420" y="4280459"/>
            <a:ext cx="316762" cy="598691"/>
          </a:xfrm>
          <a:custGeom>
            <a:avLst/>
            <a:gdLst/>
            <a:ahLst/>
            <a:cxnLst/>
            <a:rect r="r" b="b" t="t" l="l"/>
            <a:pathLst>
              <a:path h="598691" w="316762">
                <a:moveTo>
                  <a:pt x="0" y="0"/>
                </a:moveTo>
                <a:lnTo>
                  <a:pt x="316761" y="0"/>
                </a:lnTo>
                <a:lnTo>
                  <a:pt x="316761" y="598691"/>
                </a:lnTo>
                <a:lnTo>
                  <a:pt x="0" y="5986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0189007" y="6216950"/>
            <a:ext cx="1873733" cy="983615"/>
          </a:xfrm>
          <a:prstGeom prst="rect">
            <a:avLst/>
          </a:prstGeom>
        </p:spPr>
        <p:txBody>
          <a:bodyPr anchor="t" rtlCol="false" tIns="0" lIns="0" bIns="0" rIns="0">
            <a:spAutoFit/>
          </a:bodyPr>
          <a:lstStyle/>
          <a:p>
            <a:pPr algn="l">
              <a:lnSpc>
                <a:spcPts val="1960"/>
              </a:lnSpc>
            </a:pPr>
            <a:r>
              <a:rPr lang="en-US" sz="1400" b="true">
                <a:solidFill>
                  <a:srgbClr val="000000"/>
                </a:solidFill>
                <a:latin typeface="Canva Sans Bold"/>
                <a:ea typeface="Canva Sans Bold"/>
                <a:cs typeface="Canva Sans Bold"/>
                <a:sym typeface="Canva Sans Bold"/>
              </a:rPr>
              <a:t>IG’s name is ilovelasik but the description is about Dr. Khosroft</a:t>
            </a:r>
          </a:p>
        </p:txBody>
      </p:sp>
      <p:sp>
        <p:nvSpPr>
          <p:cNvPr name="Freeform 18" id="18"/>
          <p:cNvSpPr/>
          <p:nvPr/>
        </p:nvSpPr>
        <p:spPr>
          <a:xfrm flipH="false" flipV="false" rot="-10320212">
            <a:off x="11427420" y="5627712"/>
            <a:ext cx="316762" cy="598691"/>
          </a:xfrm>
          <a:custGeom>
            <a:avLst/>
            <a:gdLst/>
            <a:ahLst/>
            <a:cxnLst/>
            <a:rect r="r" b="b" t="t" l="l"/>
            <a:pathLst>
              <a:path h="598691" w="316762">
                <a:moveTo>
                  <a:pt x="0" y="0"/>
                </a:moveTo>
                <a:lnTo>
                  <a:pt x="316761" y="0"/>
                </a:lnTo>
                <a:lnTo>
                  <a:pt x="316761" y="598691"/>
                </a:lnTo>
                <a:lnTo>
                  <a:pt x="0" y="5986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9762865" y="4846837"/>
            <a:ext cx="2726017" cy="240665"/>
          </a:xfrm>
          <a:prstGeom prst="rect">
            <a:avLst/>
          </a:prstGeom>
        </p:spPr>
        <p:txBody>
          <a:bodyPr anchor="t" rtlCol="false" tIns="0" lIns="0" bIns="0" rIns="0">
            <a:spAutoFit/>
          </a:bodyPr>
          <a:lstStyle/>
          <a:p>
            <a:pPr algn="ctr">
              <a:lnSpc>
                <a:spcPts val="1960"/>
              </a:lnSpc>
            </a:pPr>
            <a:r>
              <a:rPr lang="en-US" sz="1400" b="true">
                <a:solidFill>
                  <a:srgbClr val="000000"/>
                </a:solidFill>
                <a:latin typeface="Canva Sans Bold"/>
                <a:ea typeface="Canva Sans Bold"/>
                <a:cs typeface="Canva Sans Bold"/>
                <a:sym typeface="Canva Sans Bold"/>
              </a:rPr>
              <a:t>Lack of business’s name </a:t>
            </a:r>
          </a:p>
        </p:txBody>
      </p:sp>
      <p:sp>
        <p:nvSpPr>
          <p:cNvPr name="TextBox 20" id="20"/>
          <p:cNvSpPr txBox="true"/>
          <p:nvPr/>
        </p:nvSpPr>
        <p:spPr>
          <a:xfrm rot="0">
            <a:off x="9267825" y="3288708"/>
            <a:ext cx="2726017" cy="240665"/>
          </a:xfrm>
          <a:prstGeom prst="rect">
            <a:avLst/>
          </a:prstGeom>
        </p:spPr>
        <p:txBody>
          <a:bodyPr anchor="t" rtlCol="false" tIns="0" lIns="0" bIns="0" rIns="0">
            <a:spAutoFit/>
          </a:bodyPr>
          <a:lstStyle/>
          <a:p>
            <a:pPr algn="ctr">
              <a:lnSpc>
                <a:spcPts val="1960"/>
              </a:lnSpc>
            </a:pPr>
            <a:r>
              <a:rPr lang="en-US" sz="1400" b="true">
                <a:solidFill>
                  <a:srgbClr val="000000"/>
                </a:solidFill>
                <a:latin typeface="Canva Sans Bold"/>
                <a:ea typeface="Canva Sans Bold"/>
                <a:cs typeface="Canva Sans Bold"/>
                <a:sym typeface="Canva Sans Bold"/>
              </a:rPr>
              <a:t>Lack of business’s logo </a:t>
            </a:r>
          </a:p>
        </p:txBody>
      </p:sp>
      <p:sp>
        <p:nvSpPr>
          <p:cNvPr name="Freeform 21" id="21"/>
          <p:cNvSpPr/>
          <p:nvPr/>
        </p:nvSpPr>
        <p:spPr>
          <a:xfrm flipH="false" flipV="false" rot="-5936797">
            <a:off x="11625903" y="3406990"/>
            <a:ext cx="316762" cy="598691"/>
          </a:xfrm>
          <a:custGeom>
            <a:avLst/>
            <a:gdLst/>
            <a:ahLst/>
            <a:cxnLst/>
            <a:rect r="r" b="b" t="t" l="l"/>
            <a:pathLst>
              <a:path h="598691" w="316762">
                <a:moveTo>
                  <a:pt x="0" y="0"/>
                </a:moveTo>
                <a:lnTo>
                  <a:pt x="316762" y="0"/>
                </a:lnTo>
                <a:lnTo>
                  <a:pt x="316762" y="598691"/>
                </a:lnTo>
                <a:lnTo>
                  <a:pt x="0" y="5986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69614" y="2153202"/>
            <a:ext cx="7689686" cy="7667168"/>
            <a:chOff x="0" y="0"/>
            <a:chExt cx="2025267" cy="2019336"/>
          </a:xfrm>
        </p:grpSpPr>
        <p:sp>
          <p:nvSpPr>
            <p:cNvPr name="Freeform 3" id="3"/>
            <p:cNvSpPr/>
            <p:nvPr/>
          </p:nvSpPr>
          <p:spPr>
            <a:xfrm flipH="false" flipV="false" rot="0">
              <a:off x="0" y="0"/>
              <a:ext cx="2025267" cy="2019336"/>
            </a:xfrm>
            <a:custGeom>
              <a:avLst/>
              <a:gdLst/>
              <a:ahLst/>
              <a:cxnLst/>
              <a:rect r="r" b="b" t="t" l="l"/>
              <a:pathLst>
                <a:path h="2019336" w="2025267">
                  <a:moveTo>
                    <a:pt x="0" y="0"/>
                  </a:moveTo>
                  <a:lnTo>
                    <a:pt x="2025267" y="0"/>
                  </a:lnTo>
                  <a:lnTo>
                    <a:pt x="2025267" y="2019336"/>
                  </a:lnTo>
                  <a:lnTo>
                    <a:pt x="0" y="2019336"/>
                  </a:lnTo>
                  <a:close/>
                </a:path>
              </a:pathLst>
            </a:custGeom>
            <a:solidFill>
              <a:srgbClr val="007076"/>
            </a:solidFill>
          </p:spPr>
        </p:sp>
        <p:sp>
          <p:nvSpPr>
            <p:cNvPr name="TextBox 4" id="4"/>
            <p:cNvSpPr txBox="true"/>
            <p:nvPr/>
          </p:nvSpPr>
          <p:spPr>
            <a:xfrm>
              <a:off x="0" y="-38100"/>
              <a:ext cx="2025267" cy="205743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382" y="2153202"/>
            <a:ext cx="7689686" cy="7667168"/>
            <a:chOff x="0" y="0"/>
            <a:chExt cx="12252320" cy="12216442"/>
          </a:xfrm>
        </p:grpSpPr>
        <p:sp>
          <p:nvSpPr>
            <p:cNvPr name="Freeform 6" id="6"/>
            <p:cNvSpPr/>
            <p:nvPr/>
          </p:nvSpPr>
          <p:spPr>
            <a:xfrm flipH="false" flipV="false" rot="0">
              <a:off x="0" y="0"/>
              <a:ext cx="12252320" cy="12216441"/>
            </a:xfrm>
            <a:custGeom>
              <a:avLst/>
              <a:gdLst/>
              <a:ahLst/>
              <a:cxnLst/>
              <a:rect r="r" b="b" t="t" l="l"/>
              <a:pathLst>
                <a:path h="12216441" w="12252320">
                  <a:moveTo>
                    <a:pt x="0" y="0"/>
                  </a:moveTo>
                  <a:lnTo>
                    <a:pt x="0" y="12216441"/>
                  </a:lnTo>
                  <a:lnTo>
                    <a:pt x="12252320" y="12216441"/>
                  </a:lnTo>
                  <a:lnTo>
                    <a:pt x="12252320" y="0"/>
                  </a:lnTo>
                  <a:lnTo>
                    <a:pt x="0" y="0"/>
                  </a:lnTo>
                  <a:close/>
                  <a:moveTo>
                    <a:pt x="12191360" y="12155481"/>
                  </a:moveTo>
                  <a:lnTo>
                    <a:pt x="59690" y="12155481"/>
                  </a:lnTo>
                  <a:lnTo>
                    <a:pt x="59690" y="59690"/>
                  </a:lnTo>
                  <a:lnTo>
                    <a:pt x="12191360" y="59690"/>
                  </a:lnTo>
                  <a:lnTo>
                    <a:pt x="12191360" y="12155481"/>
                  </a:lnTo>
                  <a:close/>
                </a:path>
              </a:pathLst>
            </a:custGeom>
            <a:solidFill>
              <a:srgbClr val="1EBCB7"/>
            </a:solidFill>
          </p:spPr>
        </p:sp>
      </p:grpSp>
      <p:sp>
        <p:nvSpPr>
          <p:cNvPr name="Freeform 7" id="7"/>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2"/>
            <a:stretch>
              <a:fillRect l="0" t="0" r="0" b="0"/>
            </a:stretch>
          </a:blipFill>
        </p:spPr>
      </p:sp>
      <p:grpSp>
        <p:nvGrpSpPr>
          <p:cNvPr name="Group 8" id="8"/>
          <p:cNvGrpSpPr/>
          <p:nvPr/>
        </p:nvGrpSpPr>
        <p:grpSpPr>
          <a:xfrm rot="0">
            <a:off x="1224246" y="2284553"/>
            <a:ext cx="7301763" cy="2611297"/>
            <a:chOff x="0" y="0"/>
            <a:chExt cx="9735684" cy="3481729"/>
          </a:xfrm>
        </p:grpSpPr>
        <p:pic>
          <p:nvPicPr>
            <p:cNvPr name="Picture 9" id="9"/>
            <p:cNvPicPr>
              <a:picLocks noChangeAspect="true"/>
            </p:cNvPicPr>
            <p:nvPr/>
          </p:nvPicPr>
          <p:blipFill>
            <a:blip r:embed="rId3"/>
            <a:srcRect l="0" t="18211" r="0" b="18211"/>
            <a:stretch>
              <a:fillRect/>
            </a:stretch>
          </p:blipFill>
          <p:spPr>
            <a:xfrm flipH="false" flipV="false">
              <a:off x="0" y="0"/>
              <a:ext cx="9735684" cy="3481729"/>
            </a:xfrm>
            <a:prstGeom prst="rect">
              <a:avLst/>
            </a:prstGeom>
          </p:spPr>
        </p:pic>
      </p:grpSp>
      <p:sp>
        <p:nvSpPr>
          <p:cNvPr name="TextBox 10" id="10"/>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Areas of Improvement</a:t>
            </a:r>
          </a:p>
        </p:txBody>
      </p:sp>
      <p:grpSp>
        <p:nvGrpSpPr>
          <p:cNvPr name="Group 11" id="11"/>
          <p:cNvGrpSpPr/>
          <p:nvPr/>
        </p:nvGrpSpPr>
        <p:grpSpPr>
          <a:xfrm rot="0">
            <a:off x="9763575" y="2284553"/>
            <a:ext cx="7301763" cy="2611297"/>
            <a:chOff x="0" y="0"/>
            <a:chExt cx="9735684" cy="3481729"/>
          </a:xfrm>
        </p:grpSpPr>
        <p:pic>
          <p:nvPicPr>
            <p:cNvPr name="Picture 12" id="12"/>
            <p:cNvPicPr>
              <a:picLocks noChangeAspect="true"/>
            </p:cNvPicPr>
            <p:nvPr/>
          </p:nvPicPr>
          <p:blipFill>
            <a:blip r:embed="rId4"/>
            <a:srcRect l="29711" t="0" r="4805" b="36705"/>
            <a:stretch>
              <a:fillRect/>
            </a:stretch>
          </p:blipFill>
          <p:spPr>
            <a:xfrm flipH="false" flipV="false">
              <a:off x="0" y="0"/>
              <a:ext cx="9735684" cy="3481729"/>
            </a:xfrm>
            <a:prstGeom prst="rect">
              <a:avLst/>
            </a:prstGeom>
          </p:spPr>
        </p:pic>
      </p:grpSp>
      <p:sp>
        <p:nvSpPr>
          <p:cNvPr name="TextBox 13" id="13"/>
          <p:cNvSpPr txBox="true"/>
          <p:nvPr/>
        </p:nvSpPr>
        <p:spPr>
          <a:xfrm rot="0">
            <a:off x="1900771" y="5043488"/>
            <a:ext cx="6423781" cy="1085850"/>
          </a:xfrm>
          <a:prstGeom prst="rect">
            <a:avLst/>
          </a:prstGeom>
        </p:spPr>
        <p:txBody>
          <a:bodyPr anchor="t" rtlCol="false" tIns="0" lIns="0" bIns="0" rIns="0">
            <a:spAutoFit/>
          </a:bodyPr>
          <a:lstStyle/>
          <a:p>
            <a:pPr algn="l">
              <a:lnSpc>
                <a:spcPts val="4320"/>
              </a:lnSpc>
            </a:pPr>
            <a:r>
              <a:rPr lang="en-US" sz="3600" spc="-97" b="true">
                <a:solidFill>
                  <a:srgbClr val="007076"/>
                </a:solidFill>
                <a:latin typeface="Montserrat Bold"/>
                <a:ea typeface="Montserrat Bold"/>
                <a:cs typeface="Montserrat Bold"/>
                <a:sym typeface="Montserrat Bold"/>
              </a:rPr>
              <a:t>Establish a LinkedIn Profile for I Love LASIK</a:t>
            </a:r>
          </a:p>
        </p:txBody>
      </p:sp>
      <p:sp>
        <p:nvSpPr>
          <p:cNvPr name="TextBox 14" id="14"/>
          <p:cNvSpPr txBox="true"/>
          <p:nvPr/>
        </p:nvSpPr>
        <p:spPr>
          <a:xfrm rot="0">
            <a:off x="1224246" y="6296025"/>
            <a:ext cx="7157456" cy="1044575"/>
          </a:xfrm>
          <a:prstGeom prst="rect">
            <a:avLst/>
          </a:prstGeom>
        </p:spPr>
        <p:txBody>
          <a:bodyPr anchor="t" rtlCol="false" tIns="0" lIns="0" bIns="0" rIns="0">
            <a:spAutoFit/>
          </a:bodyPr>
          <a:lstStyle/>
          <a:p>
            <a:pPr algn="just">
              <a:lnSpc>
                <a:spcPts val="2800"/>
              </a:lnSpc>
            </a:pPr>
            <a:r>
              <a:rPr lang="en-US" b="true" sz="2000" spc="-54">
                <a:solidFill>
                  <a:srgbClr val="007076"/>
                </a:solidFill>
                <a:latin typeface="Montserrat Medium"/>
                <a:ea typeface="Montserrat Medium"/>
                <a:cs typeface="Montserrat Medium"/>
                <a:sym typeface="Montserrat Medium"/>
              </a:rPr>
              <a:t>Create a comprehensive LinkedIn profile highlighting the clinic’s expertise, sharing authoritative content, and showcasing professional endorsements. </a:t>
            </a:r>
          </a:p>
        </p:txBody>
      </p:sp>
      <p:sp>
        <p:nvSpPr>
          <p:cNvPr name="TextBox 15" id="15"/>
          <p:cNvSpPr txBox="true"/>
          <p:nvPr/>
        </p:nvSpPr>
        <p:spPr>
          <a:xfrm rot="0">
            <a:off x="10472639" y="5062538"/>
            <a:ext cx="6448393" cy="1085850"/>
          </a:xfrm>
          <a:prstGeom prst="rect">
            <a:avLst/>
          </a:prstGeom>
        </p:spPr>
        <p:txBody>
          <a:bodyPr anchor="t" rtlCol="false" tIns="0" lIns="0" bIns="0" rIns="0">
            <a:spAutoFit/>
          </a:bodyPr>
          <a:lstStyle/>
          <a:p>
            <a:pPr algn="l">
              <a:lnSpc>
                <a:spcPts val="4320"/>
              </a:lnSpc>
            </a:pPr>
            <a:r>
              <a:rPr lang="en-US" sz="3600" spc="-97" b="true">
                <a:solidFill>
                  <a:srgbClr val="FFFFFF"/>
                </a:solidFill>
                <a:latin typeface="Montserrat Bold"/>
                <a:ea typeface="Montserrat Bold"/>
                <a:cs typeface="Montserrat Bold"/>
                <a:sym typeface="Montserrat Bold"/>
              </a:rPr>
              <a:t>Resolve Branding Ambiguity on Instagram</a:t>
            </a:r>
          </a:p>
        </p:txBody>
      </p:sp>
      <p:sp>
        <p:nvSpPr>
          <p:cNvPr name="TextBox 16" id="16"/>
          <p:cNvSpPr txBox="true"/>
          <p:nvPr/>
        </p:nvSpPr>
        <p:spPr>
          <a:xfrm rot="0">
            <a:off x="9763575" y="6276975"/>
            <a:ext cx="7157456" cy="2647950"/>
          </a:xfrm>
          <a:prstGeom prst="rect">
            <a:avLst/>
          </a:prstGeom>
        </p:spPr>
        <p:txBody>
          <a:bodyPr anchor="t" rtlCol="false" tIns="0" lIns="0" bIns="0" rIns="0">
            <a:spAutoFit/>
          </a:bodyPr>
          <a:lstStyle/>
          <a:p>
            <a:pPr algn="just" marL="431801" indent="-215900" lvl="1">
              <a:lnSpc>
                <a:spcPts val="3000"/>
              </a:lnSpc>
              <a:buFont typeface="Arial"/>
              <a:buChar char="•"/>
            </a:pPr>
            <a:r>
              <a:rPr lang="en-US" b="true" sz="2000" spc="-54">
                <a:solidFill>
                  <a:srgbClr val="FFFFFF"/>
                </a:solidFill>
                <a:latin typeface="Montserrat Medium"/>
                <a:ea typeface="Montserrat Medium"/>
                <a:cs typeface="Montserrat Medium"/>
                <a:sym typeface="Montserrat Medium"/>
              </a:rPr>
              <a:t>Need to make the name and the bio of the Instagram page aligned. </a:t>
            </a:r>
          </a:p>
          <a:p>
            <a:pPr algn="just" marL="431801" indent="-215900" lvl="1">
              <a:lnSpc>
                <a:spcPts val="3000"/>
              </a:lnSpc>
              <a:buFont typeface="Arial"/>
              <a:buChar char="•"/>
            </a:pPr>
            <a:r>
              <a:rPr lang="en-US" b="true" sz="2000" spc="-54">
                <a:solidFill>
                  <a:srgbClr val="FFFFFF"/>
                </a:solidFill>
                <a:latin typeface="Montserrat Medium"/>
                <a:ea typeface="Montserrat Medium"/>
                <a:cs typeface="Montserrat Medium"/>
                <a:sym typeface="Montserrat Medium"/>
              </a:rPr>
              <a:t>Create a separate instagram for Dr. Khosrof to increase personal branding. </a:t>
            </a:r>
          </a:p>
          <a:p>
            <a:pPr algn="just" marL="431801" indent="-215900" lvl="1">
              <a:lnSpc>
                <a:spcPts val="3000"/>
              </a:lnSpc>
              <a:buFont typeface="Arial"/>
              <a:buChar char="•"/>
            </a:pPr>
            <a:r>
              <a:rPr lang="en-US" b="true" sz="2000" spc="-54">
                <a:solidFill>
                  <a:srgbClr val="FFFFFF"/>
                </a:solidFill>
                <a:latin typeface="Montserrat Medium"/>
                <a:ea typeface="Montserrat Medium"/>
                <a:cs typeface="Montserrat Medium"/>
                <a:sym typeface="Montserrat Medium"/>
              </a:rPr>
              <a:t>Consistently utilize the business’s logo and visual branding elements across all social media platforms to ensure uniformity and enhance brand recognition.</a:t>
            </a:r>
          </a:p>
        </p:txBody>
      </p:sp>
      <p:sp>
        <p:nvSpPr>
          <p:cNvPr name="Freeform 17" id="17"/>
          <p:cNvSpPr/>
          <p:nvPr/>
        </p:nvSpPr>
        <p:spPr>
          <a:xfrm flipH="false" flipV="false" rot="0">
            <a:off x="1262346" y="5086350"/>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9835729" y="5101902"/>
            <a:ext cx="474985" cy="474985"/>
          </a:xfrm>
          <a:custGeom>
            <a:avLst/>
            <a:gdLst/>
            <a:ahLst/>
            <a:cxnLst/>
            <a:rect r="r" b="b" t="t" l="l"/>
            <a:pathLst>
              <a:path h="474985" w="474985">
                <a:moveTo>
                  <a:pt x="0" y="0"/>
                </a:moveTo>
                <a:lnTo>
                  <a:pt x="474985" y="0"/>
                </a:lnTo>
                <a:lnTo>
                  <a:pt x="474985" y="474986"/>
                </a:lnTo>
                <a:lnTo>
                  <a:pt x="0" y="474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3"/>
            <a:stretch>
              <a:fillRect l="0" t="0" r="0" b="0"/>
            </a:stretch>
          </a:blipFill>
        </p:spPr>
      </p:sp>
      <p:sp>
        <p:nvSpPr>
          <p:cNvPr name="Freeform 4" id="4"/>
          <p:cNvSpPr/>
          <p:nvPr/>
        </p:nvSpPr>
        <p:spPr>
          <a:xfrm flipH="false" flipV="false" rot="0">
            <a:off x="2127650" y="2092279"/>
            <a:ext cx="6108223" cy="7306192"/>
          </a:xfrm>
          <a:custGeom>
            <a:avLst/>
            <a:gdLst/>
            <a:ahLst/>
            <a:cxnLst/>
            <a:rect r="r" b="b" t="t" l="l"/>
            <a:pathLst>
              <a:path h="7306192" w="6108223">
                <a:moveTo>
                  <a:pt x="0" y="0"/>
                </a:moveTo>
                <a:lnTo>
                  <a:pt x="6108223" y="0"/>
                </a:lnTo>
                <a:lnTo>
                  <a:pt x="6108223" y="7306192"/>
                </a:lnTo>
                <a:lnTo>
                  <a:pt x="0" y="7306192"/>
                </a:lnTo>
                <a:lnTo>
                  <a:pt x="0" y="0"/>
                </a:lnTo>
                <a:close/>
              </a:path>
            </a:pathLst>
          </a:custGeom>
          <a:blipFill>
            <a:blip r:embed="rId4"/>
            <a:stretch>
              <a:fillRect l="0" t="0" r="0" b="0"/>
            </a:stretch>
          </a:blipFill>
        </p:spPr>
      </p:sp>
      <p:sp>
        <p:nvSpPr>
          <p:cNvPr name="Freeform 5" id="5"/>
          <p:cNvSpPr/>
          <p:nvPr/>
        </p:nvSpPr>
        <p:spPr>
          <a:xfrm flipH="false" flipV="false" rot="0">
            <a:off x="1830489" y="4187954"/>
            <a:ext cx="3351272" cy="527825"/>
          </a:xfrm>
          <a:custGeom>
            <a:avLst/>
            <a:gdLst/>
            <a:ahLst/>
            <a:cxnLst/>
            <a:rect r="r" b="b" t="t" l="l"/>
            <a:pathLst>
              <a:path h="527825" w="3351272">
                <a:moveTo>
                  <a:pt x="0" y="0"/>
                </a:moveTo>
                <a:lnTo>
                  <a:pt x="3351273" y="0"/>
                </a:lnTo>
                <a:lnTo>
                  <a:pt x="3351273" y="527826"/>
                </a:lnTo>
                <a:lnTo>
                  <a:pt x="0" y="527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427995" y="2092279"/>
            <a:ext cx="6108223" cy="7306192"/>
          </a:xfrm>
          <a:custGeom>
            <a:avLst/>
            <a:gdLst/>
            <a:ahLst/>
            <a:cxnLst/>
            <a:rect r="r" b="b" t="t" l="l"/>
            <a:pathLst>
              <a:path h="7306192" w="6108223">
                <a:moveTo>
                  <a:pt x="0" y="0"/>
                </a:moveTo>
                <a:lnTo>
                  <a:pt x="6108223" y="0"/>
                </a:lnTo>
                <a:lnTo>
                  <a:pt x="6108223" y="7306192"/>
                </a:lnTo>
                <a:lnTo>
                  <a:pt x="0" y="7306192"/>
                </a:lnTo>
                <a:lnTo>
                  <a:pt x="0" y="0"/>
                </a:lnTo>
                <a:close/>
              </a:path>
            </a:pathLst>
          </a:custGeom>
          <a:blipFill>
            <a:blip r:embed="rId4"/>
            <a:stretch>
              <a:fillRect l="0" t="0" r="0" b="0"/>
            </a:stretch>
          </a:blipFill>
        </p:spPr>
      </p:sp>
      <p:sp>
        <p:nvSpPr>
          <p:cNvPr name="Freeform 7" id="7"/>
          <p:cNvSpPr/>
          <p:nvPr/>
        </p:nvSpPr>
        <p:spPr>
          <a:xfrm flipH="false" flipV="false" rot="0">
            <a:off x="10556018" y="2834922"/>
            <a:ext cx="1766271" cy="1782183"/>
          </a:xfrm>
          <a:custGeom>
            <a:avLst/>
            <a:gdLst/>
            <a:ahLst/>
            <a:cxnLst/>
            <a:rect r="r" b="b" t="t" l="l"/>
            <a:pathLst>
              <a:path h="1782183" w="1766271">
                <a:moveTo>
                  <a:pt x="0" y="0"/>
                </a:moveTo>
                <a:lnTo>
                  <a:pt x="1766271" y="0"/>
                </a:lnTo>
                <a:lnTo>
                  <a:pt x="1766271" y="1782183"/>
                </a:lnTo>
                <a:lnTo>
                  <a:pt x="0" y="1782183"/>
                </a:lnTo>
                <a:lnTo>
                  <a:pt x="0" y="0"/>
                </a:lnTo>
                <a:close/>
              </a:path>
            </a:pathLst>
          </a:custGeom>
          <a:blipFill>
            <a:blip r:embed="rId7"/>
            <a:stretch>
              <a:fillRect l="0" t="0" r="0" b="0"/>
            </a:stretch>
          </a:blipFill>
        </p:spPr>
      </p:sp>
      <p:grpSp>
        <p:nvGrpSpPr>
          <p:cNvPr name="Group 8" id="8"/>
          <p:cNvGrpSpPr/>
          <p:nvPr/>
        </p:nvGrpSpPr>
        <p:grpSpPr>
          <a:xfrm rot="0">
            <a:off x="12217377" y="4205903"/>
            <a:ext cx="1005451" cy="495839"/>
            <a:chOff x="0" y="0"/>
            <a:chExt cx="1112520" cy="548640"/>
          </a:xfrm>
        </p:grpSpPr>
        <p:sp>
          <p:nvSpPr>
            <p:cNvPr name="Freeform 9" id="9"/>
            <p:cNvSpPr/>
            <p:nvPr/>
          </p:nvSpPr>
          <p:spPr>
            <a:xfrm flipH="false" flipV="false" rot="0">
              <a:off x="40640" y="49530"/>
              <a:ext cx="1035050" cy="450850"/>
            </a:xfrm>
            <a:custGeom>
              <a:avLst/>
              <a:gdLst/>
              <a:ahLst/>
              <a:cxnLst/>
              <a:rect r="r" b="b" t="t" l="l"/>
              <a:pathLst>
                <a:path h="450850" w="1035050">
                  <a:moveTo>
                    <a:pt x="405130" y="78740"/>
                  </a:moveTo>
                  <a:cubicBezTo>
                    <a:pt x="400050" y="411480"/>
                    <a:pt x="388620" y="424180"/>
                    <a:pt x="374650" y="434340"/>
                  </a:cubicBezTo>
                  <a:cubicBezTo>
                    <a:pt x="363220" y="443230"/>
                    <a:pt x="351790" y="448310"/>
                    <a:pt x="337820" y="448310"/>
                  </a:cubicBezTo>
                  <a:cubicBezTo>
                    <a:pt x="317500" y="448310"/>
                    <a:pt x="283210" y="440690"/>
                    <a:pt x="265430" y="421640"/>
                  </a:cubicBezTo>
                  <a:cubicBezTo>
                    <a:pt x="241300" y="396240"/>
                    <a:pt x="245110" y="330200"/>
                    <a:pt x="223520" y="289560"/>
                  </a:cubicBezTo>
                  <a:cubicBezTo>
                    <a:pt x="199390" y="248920"/>
                    <a:pt x="140970" y="210820"/>
                    <a:pt x="127000" y="177800"/>
                  </a:cubicBezTo>
                  <a:cubicBezTo>
                    <a:pt x="118110" y="154940"/>
                    <a:pt x="118110" y="133350"/>
                    <a:pt x="121920" y="115570"/>
                  </a:cubicBezTo>
                  <a:cubicBezTo>
                    <a:pt x="125730" y="101600"/>
                    <a:pt x="132080" y="90170"/>
                    <a:pt x="143510" y="80010"/>
                  </a:cubicBezTo>
                  <a:cubicBezTo>
                    <a:pt x="156210" y="68580"/>
                    <a:pt x="181610" y="57150"/>
                    <a:pt x="199390" y="54610"/>
                  </a:cubicBezTo>
                  <a:cubicBezTo>
                    <a:pt x="213360" y="52070"/>
                    <a:pt x="228600" y="50800"/>
                    <a:pt x="240030" y="60960"/>
                  </a:cubicBezTo>
                  <a:cubicBezTo>
                    <a:pt x="260350" y="78740"/>
                    <a:pt x="270510" y="140970"/>
                    <a:pt x="279400" y="185420"/>
                  </a:cubicBezTo>
                  <a:cubicBezTo>
                    <a:pt x="288290" y="233680"/>
                    <a:pt x="294640" y="306070"/>
                    <a:pt x="292100" y="340360"/>
                  </a:cubicBezTo>
                  <a:cubicBezTo>
                    <a:pt x="290830" y="359410"/>
                    <a:pt x="288290" y="369570"/>
                    <a:pt x="281940" y="382270"/>
                  </a:cubicBezTo>
                  <a:cubicBezTo>
                    <a:pt x="275590" y="393700"/>
                    <a:pt x="265430" y="405130"/>
                    <a:pt x="254000" y="414020"/>
                  </a:cubicBezTo>
                  <a:cubicBezTo>
                    <a:pt x="242570" y="421640"/>
                    <a:pt x="228600" y="426720"/>
                    <a:pt x="214630" y="427990"/>
                  </a:cubicBezTo>
                  <a:cubicBezTo>
                    <a:pt x="200660" y="430530"/>
                    <a:pt x="185420" y="427990"/>
                    <a:pt x="172720" y="422910"/>
                  </a:cubicBezTo>
                  <a:cubicBezTo>
                    <a:pt x="160020" y="417830"/>
                    <a:pt x="146050" y="408940"/>
                    <a:pt x="137160" y="398780"/>
                  </a:cubicBezTo>
                  <a:cubicBezTo>
                    <a:pt x="128270" y="388620"/>
                    <a:pt x="121920" y="378460"/>
                    <a:pt x="118110" y="361950"/>
                  </a:cubicBezTo>
                  <a:cubicBezTo>
                    <a:pt x="110490" y="335280"/>
                    <a:pt x="97790" y="275590"/>
                    <a:pt x="114300" y="250190"/>
                  </a:cubicBezTo>
                  <a:cubicBezTo>
                    <a:pt x="132080" y="222250"/>
                    <a:pt x="203200" y="194310"/>
                    <a:pt x="227330" y="204470"/>
                  </a:cubicBezTo>
                  <a:cubicBezTo>
                    <a:pt x="246380" y="213360"/>
                    <a:pt x="254000" y="255270"/>
                    <a:pt x="257810" y="280670"/>
                  </a:cubicBezTo>
                  <a:cubicBezTo>
                    <a:pt x="261620" y="304800"/>
                    <a:pt x="260350" y="334010"/>
                    <a:pt x="255270" y="354330"/>
                  </a:cubicBezTo>
                  <a:cubicBezTo>
                    <a:pt x="251460" y="369570"/>
                    <a:pt x="246380" y="382270"/>
                    <a:pt x="234950" y="392430"/>
                  </a:cubicBezTo>
                  <a:cubicBezTo>
                    <a:pt x="222250" y="405130"/>
                    <a:pt x="196850" y="419100"/>
                    <a:pt x="179070" y="422910"/>
                  </a:cubicBezTo>
                  <a:cubicBezTo>
                    <a:pt x="163830" y="425450"/>
                    <a:pt x="149860" y="422910"/>
                    <a:pt x="135890" y="417830"/>
                  </a:cubicBezTo>
                  <a:cubicBezTo>
                    <a:pt x="119380" y="410210"/>
                    <a:pt x="100330" y="394970"/>
                    <a:pt x="87630" y="374650"/>
                  </a:cubicBezTo>
                  <a:cubicBezTo>
                    <a:pt x="69850" y="345440"/>
                    <a:pt x="40640" y="271780"/>
                    <a:pt x="58420" y="245110"/>
                  </a:cubicBezTo>
                  <a:cubicBezTo>
                    <a:pt x="77470" y="214630"/>
                    <a:pt x="146050" y="220980"/>
                    <a:pt x="218440" y="212090"/>
                  </a:cubicBezTo>
                  <a:cubicBezTo>
                    <a:pt x="367030" y="195580"/>
                    <a:pt x="891540" y="156210"/>
                    <a:pt x="908050" y="196850"/>
                  </a:cubicBezTo>
                  <a:cubicBezTo>
                    <a:pt x="914400" y="209550"/>
                    <a:pt x="855980" y="231140"/>
                    <a:pt x="852170" y="252730"/>
                  </a:cubicBezTo>
                  <a:cubicBezTo>
                    <a:pt x="849630" y="273050"/>
                    <a:pt x="892810" y="313690"/>
                    <a:pt x="885190" y="321310"/>
                  </a:cubicBezTo>
                  <a:cubicBezTo>
                    <a:pt x="875030" y="334010"/>
                    <a:pt x="787400" y="276860"/>
                    <a:pt x="732790" y="264160"/>
                  </a:cubicBezTo>
                  <a:cubicBezTo>
                    <a:pt x="675640" y="248920"/>
                    <a:pt x="558800" y="264160"/>
                    <a:pt x="547370" y="240030"/>
                  </a:cubicBezTo>
                  <a:cubicBezTo>
                    <a:pt x="539750" y="224790"/>
                    <a:pt x="561340" y="186690"/>
                    <a:pt x="585470" y="172720"/>
                  </a:cubicBezTo>
                  <a:cubicBezTo>
                    <a:pt x="622300" y="151130"/>
                    <a:pt x="739140" y="156210"/>
                    <a:pt x="779780" y="170180"/>
                  </a:cubicBezTo>
                  <a:cubicBezTo>
                    <a:pt x="802640" y="177800"/>
                    <a:pt x="817880" y="187960"/>
                    <a:pt x="826770" y="205740"/>
                  </a:cubicBezTo>
                  <a:cubicBezTo>
                    <a:pt x="838200" y="226060"/>
                    <a:pt x="845820" y="267970"/>
                    <a:pt x="836930" y="290830"/>
                  </a:cubicBezTo>
                  <a:cubicBezTo>
                    <a:pt x="826770" y="314960"/>
                    <a:pt x="793750" y="340360"/>
                    <a:pt x="770890" y="346710"/>
                  </a:cubicBezTo>
                  <a:cubicBezTo>
                    <a:pt x="751840" y="353060"/>
                    <a:pt x="728980" y="347980"/>
                    <a:pt x="712470" y="340360"/>
                  </a:cubicBezTo>
                  <a:cubicBezTo>
                    <a:pt x="694690" y="332740"/>
                    <a:pt x="676910" y="318770"/>
                    <a:pt x="669290" y="300990"/>
                  </a:cubicBezTo>
                  <a:cubicBezTo>
                    <a:pt x="660400" y="278130"/>
                    <a:pt x="657860" y="236220"/>
                    <a:pt x="669290" y="214630"/>
                  </a:cubicBezTo>
                  <a:cubicBezTo>
                    <a:pt x="680720" y="191770"/>
                    <a:pt x="717550" y="170180"/>
                    <a:pt x="740410" y="165100"/>
                  </a:cubicBezTo>
                  <a:cubicBezTo>
                    <a:pt x="760730" y="161290"/>
                    <a:pt x="782320" y="168910"/>
                    <a:pt x="798830" y="177800"/>
                  </a:cubicBezTo>
                  <a:cubicBezTo>
                    <a:pt x="814070" y="187960"/>
                    <a:pt x="829310" y="205740"/>
                    <a:pt x="836930" y="223520"/>
                  </a:cubicBezTo>
                  <a:cubicBezTo>
                    <a:pt x="843280" y="240030"/>
                    <a:pt x="844550" y="264160"/>
                    <a:pt x="839470" y="281940"/>
                  </a:cubicBezTo>
                  <a:cubicBezTo>
                    <a:pt x="834390" y="299720"/>
                    <a:pt x="824230" y="318770"/>
                    <a:pt x="806450" y="330200"/>
                  </a:cubicBezTo>
                  <a:cubicBezTo>
                    <a:pt x="778510" y="349250"/>
                    <a:pt x="720090" y="353060"/>
                    <a:pt x="673100" y="356870"/>
                  </a:cubicBezTo>
                  <a:cubicBezTo>
                    <a:pt x="619760" y="360680"/>
                    <a:pt x="544830" y="367030"/>
                    <a:pt x="502920" y="347980"/>
                  </a:cubicBezTo>
                  <a:cubicBezTo>
                    <a:pt x="471170" y="334010"/>
                    <a:pt x="448310" y="306070"/>
                    <a:pt x="431800" y="278130"/>
                  </a:cubicBezTo>
                  <a:cubicBezTo>
                    <a:pt x="416560" y="250190"/>
                    <a:pt x="403860" y="209550"/>
                    <a:pt x="407670" y="180340"/>
                  </a:cubicBezTo>
                  <a:cubicBezTo>
                    <a:pt x="411480" y="152400"/>
                    <a:pt x="426720" y="121920"/>
                    <a:pt x="449580" y="104140"/>
                  </a:cubicBezTo>
                  <a:cubicBezTo>
                    <a:pt x="474980" y="82550"/>
                    <a:pt x="515620" y="69850"/>
                    <a:pt x="560070" y="66040"/>
                  </a:cubicBezTo>
                  <a:cubicBezTo>
                    <a:pt x="623570" y="59690"/>
                    <a:pt x="730250" y="80010"/>
                    <a:pt x="801370" y="97790"/>
                  </a:cubicBezTo>
                  <a:cubicBezTo>
                    <a:pt x="858520" y="113030"/>
                    <a:pt x="915670" y="132080"/>
                    <a:pt x="953770" y="156210"/>
                  </a:cubicBezTo>
                  <a:cubicBezTo>
                    <a:pt x="982980" y="175260"/>
                    <a:pt x="1005840" y="194310"/>
                    <a:pt x="1017270" y="219710"/>
                  </a:cubicBezTo>
                  <a:cubicBezTo>
                    <a:pt x="1028700" y="247650"/>
                    <a:pt x="1035050" y="293370"/>
                    <a:pt x="1019810" y="318770"/>
                  </a:cubicBezTo>
                  <a:cubicBezTo>
                    <a:pt x="1004570" y="346710"/>
                    <a:pt x="974090" y="363220"/>
                    <a:pt x="923290" y="377190"/>
                  </a:cubicBezTo>
                  <a:cubicBezTo>
                    <a:pt x="788670" y="416560"/>
                    <a:pt x="271780" y="425450"/>
                    <a:pt x="139700" y="393700"/>
                  </a:cubicBezTo>
                  <a:cubicBezTo>
                    <a:pt x="91440" y="381000"/>
                    <a:pt x="69850" y="365760"/>
                    <a:pt x="46990" y="342900"/>
                  </a:cubicBezTo>
                  <a:cubicBezTo>
                    <a:pt x="26670" y="321310"/>
                    <a:pt x="16510" y="288290"/>
                    <a:pt x="10160" y="259080"/>
                  </a:cubicBezTo>
                  <a:cubicBezTo>
                    <a:pt x="3810" y="229870"/>
                    <a:pt x="0" y="194310"/>
                    <a:pt x="10160" y="166370"/>
                  </a:cubicBezTo>
                  <a:cubicBezTo>
                    <a:pt x="20320" y="138430"/>
                    <a:pt x="46990" y="101600"/>
                    <a:pt x="73660" y="91440"/>
                  </a:cubicBezTo>
                  <a:cubicBezTo>
                    <a:pt x="100330" y="80010"/>
                    <a:pt x="147320" y="86360"/>
                    <a:pt x="172720" y="101600"/>
                  </a:cubicBezTo>
                  <a:cubicBezTo>
                    <a:pt x="195580" y="115570"/>
                    <a:pt x="210820" y="146050"/>
                    <a:pt x="223520" y="171450"/>
                  </a:cubicBezTo>
                  <a:cubicBezTo>
                    <a:pt x="236220" y="196850"/>
                    <a:pt x="243840" y="226060"/>
                    <a:pt x="250190" y="254000"/>
                  </a:cubicBezTo>
                  <a:cubicBezTo>
                    <a:pt x="255270" y="279400"/>
                    <a:pt x="261620" y="308610"/>
                    <a:pt x="257810" y="332740"/>
                  </a:cubicBezTo>
                  <a:cubicBezTo>
                    <a:pt x="255270" y="354330"/>
                    <a:pt x="246380" y="378460"/>
                    <a:pt x="234950" y="392430"/>
                  </a:cubicBezTo>
                  <a:cubicBezTo>
                    <a:pt x="226060" y="405130"/>
                    <a:pt x="214630" y="412750"/>
                    <a:pt x="199390" y="417830"/>
                  </a:cubicBezTo>
                  <a:cubicBezTo>
                    <a:pt x="181610" y="422910"/>
                    <a:pt x="153670" y="422910"/>
                    <a:pt x="135890" y="417830"/>
                  </a:cubicBezTo>
                  <a:cubicBezTo>
                    <a:pt x="120650" y="412750"/>
                    <a:pt x="109220" y="402590"/>
                    <a:pt x="100330" y="392430"/>
                  </a:cubicBezTo>
                  <a:cubicBezTo>
                    <a:pt x="90170" y="382270"/>
                    <a:pt x="83820" y="373380"/>
                    <a:pt x="80010" y="354330"/>
                  </a:cubicBezTo>
                  <a:cubicBezTo>
                    <a:pt x="69850" y="312420"/>
                    <a:pt x="57150" y="184150"/>
                    <a:pt x="80010" y="135890"/>
                  </a:cubicBezTo>
                  <a:cubicBezTo>
                    <a:pt x="96520" y="102870"/>
                    <a:pt x="129540" y="74930"/>
                    <a:pt x="160020" y="72390"/>
                  </a:cubicBezTo>
                  <a:cubicBezTo>
                    <a:pt x="194310" y="71120"/>
                    <a:pt x="254000" y="107950"/>
                    <a:pt x="278130" y="148590"/>
                  </a:cubicBezTo>
                  <a:cubicBezTo>
                    <a:pt x="306070" y="196850"/>
                    <a:pt x="302260" y="316230"/>
                    <a:pt x="289560" y="361950"/>
                  </a:cubicBezTo>
                  <a:cubicBezTo>
                    <a:pt x="283210" y="386080"/>
                    <a:pt x="270510" y="402590"/>
                    <a:pt x="254000" y="414020"/>
                  </a:cubicBezTo>
                  <a:cubicBezTo>
                    <a:pt x="237490" y="424180"/>
                    <a:pt x="212090" y="430530"/>
                    <a:pt x="193040" y="427990"/>
                  </a:cubicBezTo>
                  <a:cubicBezTo>
                    <a:pt x="173990" y="425450"/>
                    <a:pt x="149860" y="411480"/>
                    <a:pt x="137160" y="398780"/>
                  </a:cubicBezTo>
                  <a:cubicBezTo>
                    <a:pt x="127000" y="388620"/>
                    <a:pt x="121920" y="379730"/>
                    <a:pt x="118110" y="361950"/>
                  </a:cubicBezTo>
                  <a:cubicBezTo>
                    <a:pt x="107950" y="325120"/>
                    <a:pt x="113030" y="227330"/>
                    <a:pt x="116840" y="179070"/>
                  </a:cubicBezTo>
                  <a:cubicBezTo>
                    <a:pt x="119380" y="147320"/>
                    <a:pt x="123190" y="100330"/>
                    <a:pt x="130810" y="100330"/>
                  </a:cubicBezTo>
                  <a:cubicBezTo>
                    <a:pt x="139700" y="99060"/>
                    <a:pt x="177800" y="214630"/>
                    <a:pt x="171450" y="220980"/>
                  </a:cubicBezTo>
                  <a:cubicBezTo>
                    <a:pt x="166370" y="223520"/>
                    <a:pt x="146050" y="205740"/>
                    <a:pt x="138430" y="195580"/>
                  </a:cubicBezTo>
                  <a:cubicBezTo>
                    <a:pt x="129540" y="184150"/>
                    <a:pt x="123190" y="170180"/>
                    <a:pt x="120650" y="157480"/>
                  </a:cubicBezTo>
                  <a:cubicBezTo>
                    <a:pt x="118110" y="144780"/>
                    <a:pt x="118110" y="129540"/>
                    <a:pt x="121920" y="115570"/>
                  </a:cubicBezTo>
                  <a:cubicBezTo>
                    <a:pt x="125730" y="102870"/>
                    <a:pt x="132080" y="90170"/>
                    <a:pt x="143510" y="80010"/>
                  </a:cubicBezTo>
                  <a:cubicBezTo>
                    <a:pt x="156210" y="68580"/>
                    <a:pt x="181610" y="57150"/>
                    <a:pt x="199390" y="54610"/>
                  </a:cubicBezTo>
                  <a:cubicBezTo>
                    <a:pt x="213360" y="52070"/>
                    <a:pt x="224790" y="52070"/>
                    <a:pt x="240030" y="60960"/>
                  </a:cubicBezTo>
                  <a:cubicBezTo>
                    <a:pt x="273050" y="80010"/>
                    <a:pt x="336550" y="152400"/>
                    <a:pt x="364490" y="204470"/>
                  </a:cubicBezTo>
                  <a:cubicBezTo>
                    <a:pt x="391160" y="254000"/>
                    <a:pt x="412750" y="326390"/>
                    <a:pt x="410210" y="367030"/>
                  </a:cubicBezTo>
                  <a:cubicBezTo>
                    <a:pt x="408940" y="389890"/>
                    <a:pt x="401320" y="407670"/>
                    <a:pt x="389890" y="421640"/>
                  </a:cubicBezTo>
                  <a:cubicBezTo>
                    <a:pt x="377190" y="435610"/>
                    <a:pt x="355600" y="447040"/>
                    <a:pt x="337820" y="448310"/>
                  </a:cubicBezTo>
                  <a:cubicBezTo>
                    <a:pt x="318770" y="450850"/>
                    <a:pt x="295910" y="445770"/>
                    <a:pt x="280670" y="434340"/>
                  </a:cubicBezTo>
                  <a:cubicBezTo>
                    <a:pt x="265430" y="424180"/>
                    <a:pt x="254000" y="411480"/>
                    <a:pt x="246380" y="386080"/>
                  </a:cubicBezTo>
                  <a:cubicBezTo>
                    <a:pt x="228600" y="327660"/>
                    <a:pt x="233680" y="118110"/>
                    <a:pt x="251460" y="60960"/>
                  </a:cubicBezTo>
                  <a:cubicBezTo>
                    <a:pt x="259080" y="36830"/>
                    <a:pt x="269240" y="25400"/>
                    <a:pt x="283210" y="15240"/>
                  </a:cubicBezTo>
                  <a:cubicBezTo>
                    <a:pt x="297180" y="5080"/>
                    <a:pt x="320040" y="0"/>
                    <a:pt x="336550" y="1270"/>
                  </a:cubicBezTo>
                  <a:cubicBezTo>
                    <a:pt x="354330" y="3810"/>
                    <a:pt x="374650" y="15240"/>
                    <a:pt x="386080" y="27940"/>
                  </a:cubicBezTo>
                  <a:cubicBezTo>
                    <a:pt x="397510" y="40640"/>
                    <a:pt x="405130" y="78740"/>
                    <a:pt x="405130" y="78740"/>
                  </a:cubicBezTo>
                </a:path>
              </a:pathLst>
            </a:custGeom>
            <a:solidFill>
              <a:srgbClr val="000000"/>
            </a:solidFill>
            <a:ln cap="sq">
              <a:noFill/>
              <a:prstDash val="solid"/>
              <a:miter/>
            </a:ln>
          </p:spPr>
        </p:sp>
      </p:grpSp>
      <p:sp>
        <p:nvSpPr>
          <p:cNvPr name="Freeform 10" id="10"/>
          <p:cNvSpPr/>
          <p:nvPr/>
        </p:nvSpPr>
        <p:spPr>
          <a:xfrm flipH="false" flipV="false" rot="0">
            <a:off x="3506126" y="2116727"/>
            <a:ext cx="3310502" cy="718195"/>
          </a:xfrm>
          <a:custGeom>
            <a:avLst/>
            <a:gdLst/>
            <a:ahLst/>
            <a:cxnLst/>
            <a:rect r="r" b="b" t="t" l="l"/>
            <a:pathLst>
              <a:path h="718195" w="3310502">
                <a:moveTo>
                  <a:pt x="0" y="0"/>
                </a:moveTo>
                <a:lnTo>
                  <a:pt x="3310502" y="0"/>
                </a:lnTo>
                <a:lnTo>
                  <a:pt x="3310502" y="718195"/>
                </a:lnTo>
                <a:lnTo>
                  <a:pt x="0" y="718195"/>
                </a:lnTo>
                <a:lnTo>
                  <a:pt x="0" y="0"/>
                </a:lnTo>
                <a:close/>
              </a:path>
            </a:pathLst>
          </a:custGeom>
          <a:blipFill>
            <a:blip r:embed="rId8"/>
            <a:stretch>
              <a:fillRect l="0" t="0" r="0" b="-19871"/>
            </a:stretch>
          </a:blipFill>
        </p:spPr>
      </p:sp>
      <p:sp>
        <p:nvSpPr>
          <p:cNvPr name="Freeform 11" id="11"/>
          <p:cNvSpPr/>
          <p:nvPr/>
        </p:nvSpPr>
        <p:spPr>
          <a:xfrm flipH="false" flipV="false" rot="0">
            <a:off x="1603750" y="5143500"/>
            <a:ext cx="7189880" cy="1132406"/>
          </a:xfrm>
          <a:custGeom>
            <a:avLst/>
            <a:gdLst/>
            <a:ahLst/>
            <a:cxnLst/>
            <a:rect r="r" b="b" t="t" l="l"/>
            <a:pathLst>
              <a:path h="1132406" w="7189880">
                <a:moveTo>
                  <a:pt x="0" y="0"/>
                </a:moveTo>
                <a:lnTo>
                  <a:pt x="7189880" y="0"/>
                </a:lnTo>
                <a:lnTo>
                  <a:pt x="7189880" y="1132406"/>
                </a:lnTo>
                <a:lnTo>
                  <a:pt x="0" y="11324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3388486" y="2247051"/>
            <a:ext cx="3321834" cy="523189"/>
          </a:xfrm>
          <a:custGeom>
            <a:avLst/>
            <a:gdLst/>
            <a:ahLst/>
            <a:cxnLst/>
            <a:rect r="r" b="b" t="t" l="l"/>
            <a:pathLst>
              <a:path h="523189" w="3321834">
                <a:moveTo>
                  <a:pt x="0" y="0"/>
                </a:moveTo>
                <a:lnTo>
                  <a:pt x="3321834" y="0"/>
                </a:lnTo>
                <a:lnTo>
                  <a:pt x="3321834" y="523189"/>
                </a:lnTo>
                <a:lnTo>
                  <a:pt x="0" y="523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2061331" y="2247051"/>
            <a:ext cx="3321834" cy="523189"/>
          </a:xfrm>
          <a:custGeom>
            <a:avLst/>
            <a:gdLst/>
            <a:ahLst/>
            <a:cxnLst/>
            <a:rect r="r" b="b" t="t" l="l"/>
            <a:pathLst>
              <a:path h="523189" w="3321834">
                <a:moveTo>
                  <a:pt x="0" y="0"/>
                </a:moveTo>
                <a:lnTo>
                  <a:pt x="3321834" y="0"/>
                </a:lnTo>
                <a:lnTo>
                  <a:pt x="3321834" y="523189"/>
                </a:lnTo>
                <a:lnTo>
                  <a:pt x="0" y="523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900995" y="4178553"/>
            <a:ext cx="3321834" cy="523189"/>
          </a:xfrm>
          <a:custGeom>
            <a:avLst/>
            <a:gdLst/>
            <a:ahLst/>
            <a:cxnLst/>
            <a:rect r="r" b="b" t="t" l="l"/>
            <a:pathLst>
              <a:path h="523189" w="3321834">
                <a:moveTo>
                  <a:pt x="0" y="0"/>
                </a:moveTo>
                <a:lnTo>
                  <a:pt x="3321833" y="0"/>
                </a:lnTo>
                <a:lnTo>
                  <a:pt x="3321833" y="523189"/>
                </a:lnTo>
                <a:lnTo>
                  <a:pt x="0" y="523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597654" y="5460834"/>
            <a:ext cx="4435640" cy="569082"/>
          </a:xfrm>
          <a:custGeom>
            <a:avLst/>
            <a:gdLst/>
            <a:ahLst/>
            <a:cxnLst/>
            <a:rect r="r" b="b" t="t" l="l"/>
            <a:pathLst>
              <a:path h="569082" w="4435640">
                <a:moveTo>
                  <a:pt x="0" y="0"/>
                </a:moveTo>
                <a:lnTo>
                  <a:pt x="4435640" y="0"/>
                </a:lnTo>
                <a:lnTo>
                  <a:pt x="4435640" y="569082"/>
                </a:lnTo>
                <a:lnTo>
                  <a:pt x="0" y="569082"/>
                </a:lnTo>
                <a:lnTo>
                  <a:pt x="0" y="0"/>
                </a:lnTo>
                <a:close/>
              </a:path>
            </a:pathLst>
          </a:custGeom>
          <a:blipFill>
            <a:blip r:embed="rId9"/>
            <a:stretch>
              <a:fillRect l="-1707" t="-47309" r="-13294" b="0"/>
            </a:stretch>
          </a:blipFill>
        </p:spPr>
      </p:sp>
      <p:grpSp>
        <p:nvGrpSpPr>
          <p:cNvPr name="Group 16" id="16"/>
          <p:cNvGrpSpPr/>
          <p:nvPr/>
        </p:nvGrpSpPr>
        <p:grpSpPr>
          <a:xfrm rot="0">
            <a:off x="15218810" y="5299733"/>
            <a:ext cx="1044476" cy="508464"/>
            <a:chOff x="0" y="0"/>
            <a:chExt cx="1155700" cy="562610"/>
          </a:xfrm>
        </p:grpSpPr>
        <p:sp>
          <p:nvSpPr>
            <p:cNvPr name="Freeform 17" id="17"/>
            <p:cNvSpPr/>
            <p:nvPr/>
          </p:nvSpPr>
          <p:spPr>
            <a:xfrm flipH="false" flipV="false" rot="0">
              <a:off x="50800" y="48260"/>
              <a:ext cx="1061720" cy="464820"/>
            </a:xfrm>
            <a:custGeom>
              <a:avLst/>
              <a:gdLst/>
              <a:ahLst/>
              <a:cxnLst/>
              <a:rect r="r" b="b" t="t" l="l"/>
              <a:pathLst>
                <a:path h="464820" w="1061720">
                  <a:moveTo>
                    <a:pt x="0" y="187960"/>
                  </a:moveTo>
                  <a:cubicBezTo>
                    <a:pt x="13970" y="83820"/>
                    <a:pt x="38100" y="54610"/>
                    <a:pt x="64770" y="46990"/>
                  </a:cubicBezTo>
                  <a:cubicBezTo>
                    <a:pt x="95250" y="38100"/>
                    <a:pt x="152400" y="58420"/>
                    <a:pt x="176530" y="72390"/>
                  </a:cubicBezTo>
                  <a:cubicBezTo>
                    <a:pt x="193040" y="81280"/>
                    <a:pt x="203200" y="106680"/>
                    <a:pt x="209550" y="106680"/>
                  </a:cubicBezTo>
                  <a:cubicBezTo>
                    <a:pt x="212090" y="106680"/>
                    <a:pt x="212090" y="101600"/>
                    <a:pt x="214630" y="99060"/>
                  </a:cubicBezTo>
                  <a:cubicBezTo>
                    <a:pt x="217170" y="95250"/>
                    <a:pt x="223520" y="90170"/>
                    <a:pt x="228600" y="86360"/>
                  </a:cubicBezTo>
                  <a:cubicBezTo>
                    <a:pt x="233680" y="83820"/>
                    <a:pt x="238760" y="80010"/>
                    <a:pt x="245110" y="78740"/>
                  </a:cubicBezTo>
                  <a:cubicBezTo>
                    <a:pt x="250190" y="76200"/>
                    <a:pt x="256540" y="74930"/>
                    <a:pt x="262890" y="73660"/>
                  </a:cubicBezTo>
                  <a:cubicBezTo>
                    <a:pt x="269240" y="72390"/>
                    <a:pt x="275590" y="72390"/>
                    <a:pt x="281940" y="73660"/>
                  </a:cubicBezTo>
                  <a:cubicBezTo>
                    <a:pt x="288290" y="74930"/>
                    <a:pt x="293370" y="76200"/>
                    <a:pt x="299720" y="78740"/>
                  </a:cubicBezTo>
                  <a:cubicBezTo>
                    <a:pt x="306070" y="80010"/>
                    <a:pt x="311150" y="83820"/>
                    <a:pt x="316230" y="86360"/>
                  </a:cubicBezTo>
                  <a:cubicBezTo>
                    <a:pt x="321310" y="90170"/>
                    <a:pt x="326390" y="95250"/>
                    <a:pt x="330200" y="99060"/>
                  </a:cubicBezTo>
                  <a:cubicBezTo>
                    <a:pt x="334010" y="104140"/>
                    <a:pt x="337820" y="109220"/>
                    <a:pt x="341630" y="114300"/>
                  </a:cubicBezTo>
                  <a:cubicBezTo>
                    <a:pt x="344170" y="120650"/>
                    <a:pt x="346710" y="125730"/>
                    <a:pt x="347980" y="132080"/>
                  </a:cubicBezTo>
                  <a:cubicBezTo>
                    <a:pt x="349250" y="138430"/>
                    <a:pt x="349250" y="151130"/>
                    <a:pt x="350520" y="151130"/>
                  </a:cubicBezTo>
                  <a:cubicBezTo>
                    <a:pt x="350520" y="151130"/>
                    <a:pt x="347980" y="163830"/>
                    <a:pt x="350520" y="165100"/>
                  </a:cubicBezTo>
                  <a:cubicBezTo>
                    <a:pt x="355600" y="167640"/>
                    <a:pt x="382270" y="129540"/>
                    <a:pt x="405130" y="118110"/>
                  </a:cubicBezTo>
                  <a:cubicBezTo>
                    <a:pt x="429260" y="102870"/>
                    <a:pt x="462280" y="97790"/>
                    <a:pt x="492760" y="88900"/>
                  </a:cubicBezTo>
                  <a:cubicBezTo>
                    <a:pt x="523240" y="78740"/>
                    <a:pt x="554990" y="68580"/>
                    <a:pt x="585470" y="60960"/>
                  </a:cubicBezTo>
                  <a:cubicBezTo>
                    <a:pt x="614680" y="53340"/>
                    <a:pt x="642620" y="48260"/>
                    <a:pt x="670560" y="41910"/>
                  </a:cubicBezTo>
                  <a:cubicBezTo>
                    <a:pt x="697230" y="35560"/>
                    <a:pt x="723900" y="27940"/>
                    <a:pt x="750570" y="21590"/>
                  </a:cubicBezTo>
                  <a:cubicBezTo>
                    <a:pt x="777240" y="15240"/>
                    <a:pt x="802640" y="7620"/>
                    <a:pt x="829310" y="3810"/>
                  </a:cubicBezTo>
                  <a:cubicBezTo>
                    <a:pt x="855980" y="0"/>
                    <a:pt x="882650" y="0"/>
                    <a:pt x="910590" y="2540"/>
                  </a:cubicBezTo>
                  <a:cubicBezTo>
                    <a:pt x="939800" y="5080"/>
                    <a:pt x="974090" y="5080"/>
                    <a:pt x="998220" y="19050"/>
                  </a:cubicBezTo>
                  <a:cubicBezTo>
                    <a:pt x="1022350" y="31750"/>
                    <a:pt x="1045210" y="58420"/>
                    <a:pt x="1054100" y="82550"/>
                  </a:cubicBezTo>
                  <a:cubicBezTo>
                    <a:pt x="1061720" y="106680"/>
                    <a:pt x="1059180" y="142240"/>
                    <a:pt x="1047750" y="166370"/>
                  </a:cubicBezTo>
                  <a:cubicBezTo>
                    <a:pt x="1035050" y="191770"/>
                    <a:pt x="1005840" y="219710"/>
                    <a:pt x="980440" y="231140"/>
                  </a:cubicBezTo>
                  <a:cubicBezTo>
                    <a:pt x="956310" y="240030"/>
                    <a:pt x="924560" y="233680"/>
                    <a:pt x="904240" y="233680"/>
                  </a:cubicBezTo>
                  <a:cubicBezTo>
                    <a:pt x="889000" y="233680"/>
                    <a:pt x="872490" y="232410"/>
                    <a:pt x="866140" y="233680"/>
                  </a:cubicBezTo>
                  <a:cubicBezTo>
                    <a:pt x="863600" y="233680"/>
                    <a:pt x="863600" y="234950"/>
                    <a:pt x="861060" y="234950"/>
                  </a:cubicBezTo>
                  <a:cubicBezTo>
                    <a:pt x="858520" y="236220"/>
                    <a:pt x="854710" y="237490"/>
                    <a:pt x="852170" y="238760"/>
                  </a:cubicBezTo>
                  <a:cubicBezTo>
                    <a:pt x="850900" y="238760"/>
                    <a:pt x="848360" y="238760"/>
                    <a:pt x="847090" y="238760"/>
                  </a:cubicBezTo>
                  <a:cubicBezTo>
                    <a:pt x="845820" y="238760"/>
                    <a:pt x="844550" y="240030"/>
                    <a:pt x="842010" y="240030"/>
                  </a:cubicBezTo>
                  <a:cubicBezTo>
                    <a:pt x="839470" y="240030"/>
                    <a:pt x="835660" y="237490"/>
                    <a:pt x="833120" y="240030"/>
                  </a:cubicBezTo>
                  <a:cubicBezTo>
                    <a:pt x="829310" y="245110"/>
                    <a:pt x="875030" y="300990"/>
                    <a:pt x="869950" y="325120"/>
                  </a:cubicBezTo>
                  <a:cubicBezTo>
                    <a:pt x="864870" y="347980"/>
                    <a:pt x="830580" y="367030"/>
                    <a:pt x="803910" y="383540"/>
                  </a:cubicBezTo>
                  <a:cubicBezTo>
                    <a:pt x="773430" y="403860"/>
                    <a:pt x="730250" y="421640"/>
                    <a:pt x="695960" y="434340"/>
                  </a:cubicBezTo>
                  <a:cubicBezTo>
                    <a:pt x="669290" y="444500"/>
                    <a:pt x="646430" y="450850"/>
                    <a:pt x="621030" y="454660"/>
                  </a:cubicBezTo>
                  <a:cubicBezTo>
                    <a:pt x="595630" y="458470"/>
                    <a:pt x="568960" y="455930"/>
                    <a:pt x="542290" y="455930"/>
                  </a:cubicBezTo>
                  <a:cubicBezTo>
                    <a:pt x="515620" y="455930"/>
                    <a:pt x="488950" y="454660"/>
                    <a:pt x="462280" y="455930"/>
                  </a:cubicBezTo>
                  <a:cubicBezTo>
                    <a:pt x="434340" y="457200"/>
                    <a:pt x="403860" y="462280"/>
                    <a:pt x="375920" y="463550"/>
                  </a:cubicBezTo>
                  <a:cubicBezTo>
                    <a:pt x="349250" y="464820"/>
                    <a:pt x="325120" y="463550"/>
                    <a:pt x="299720" y="463550"/>
                  </a:cubicBezTo>
                  <a:cubicBezTo>
                    <a:pt x="274320" y="462280"/>
                    <a:pt x="247650" y="464820"/>
                    <a:pt x="222250" y="462280"/>
                  </a:cubicBezTo>
                  <a:cubicBezTo>
                    <a:pt x="196850" y="459740"/>
                    <a:pt x="167640" y="462280"/>
                    <a:pt x="146050" y="447040"/>
                  </a:cubicBezTo>
                  <a:cubicBezTo>
                    <a:pt x="119380" y="430530"/>
                    <a:pt x="101600" y="383540"/>
                    <a:pt x="81280" y="354330"/>
                  </a:cubicBezTo>
                  <a:cubicBezTo>
                    <a:pt x="63500" y="328930"/>
                    <a:pt x="44450" y="309880"/>
                    <a:pt x="31750" y="284480"/>
                  </a:cubicBezTo>
                  <a:cubicBezTo>
                    <a:pt x="16510" y="255270"/>
                    <a:pt x="0" y="187960"/>
                    <a:pt x="0" y="187960"/>
                  </a:cubicBezTo>
                </a:path>
              </a:pathLst>
            </a:custGeom>
            <a:solidFill>
              <a:srgbClr val="000000"/>
            </a:solidFill>
            <a:ln cap="sq">
              <a:noFill/>
              <a:prstDash val="solid"/>
              <a:miter/>
            </a:ln>
          </p:spPr>
        </p:sp>
      </p:grpSp>
      <p:grpSp>
        <p:nvGrpSpPr>
          <p:cNvPr name="Group 18" id="18"/>
          <p:cNvGrpSpPr/>
          <p:nvPr/>
        </p:nvGrpSpPr>
        <p:grpSpPr>
          <a:xfrm rot="0">
            <a:off x="14927275" y="5380078"/>
            <a:ext cx="689813" cy="420086"/>
            <a:chOff x="0" y="0"/>
            <a:chExt cx="763270" cy="464820"/>
          </a:xfrm>
        </p:grpSpPr>
        <p:sp>
          <p:nvSpPr>
            <p:cNvPr name="Freeform 19" id="19"/>
            <p:cNvSpPr/>
            <p:nvPr/>
          </p:nvSpPr>
          <p:spPr>
            <a:xfrm flipH="false" flipV="false" rot="0">
              <a:off x="49530" y="46990"/>
              <a:ext cx="666750" cy="379730"/>
            </a:xfrm>
            <a:custGeom>
              <a:avLst/>
              <a:gdLst/>
              <a:ahLst/>
              <a:cxnLst/>
              <a:rect r="r" b="b" t="t" l="l"/>
              <a:pathLst>
                <a:path h="379730" w="666750">
                  <a:moveTo>
                    <a:pt x="264160" y="105410"/>
                  </a:moveTo>
                  <a:cubicBezTo>
                    <a:pt x="240030" y="325120"/>
                    <a:pt x="223520" y="335280"/>
                    <a:pt x="207010" y="341630"/>
                  </a:cubicBezTo>
                  <a:cubicBezTo>
                    <a:pt x="190500" y="347980"/>
                    <a:pt x="166370" y="347980"/>
                    <a:pt x="149860" y="341630"/>
                  </a:cubicBezTo>
                  <a:cubicBezTo>
                    <a:pt x="133350" y="335280"/>
                    <a:pt x="123190" y="323850"/>
                    <a:pt x="107950" y="303530"/>
                  </a:cubicBezTo>
                  <a:cubicBezTo>
                    <a:pt x="77470" y="266700"/>
                    <a:pt x="21590" y="154940"/>
                    <a:pt x="8890" y="114300"/>
                  </a:cubicBezTo>
                  <a:cubicBezTo>
                    <a:pt x="3810" y="96520"/>
                    <a:pt x="2540" y="87630"/>
                    <a:pt x="5080" y="74930"/>
                  </a:cubicBezTo>
                  <a:cubicBezTo>
                    <a:pt x="6350" y="60960"/>
                    <a:pt x="10160" y="48260"/>
                    <a:pt x="19050" y="36830"/>
                  </a:cubicBezTo>
                  <a:cubicBezTo>
                    <a:pt x="30480" y="24130"/>
                    <a:pt x="53340" y="8890"/>
                    <a:pt x="68580" y="3810"/>
                  </a:cubicBezTo>
                  <a:cubicBezTo>
                    <a:pt x="82550" y="0"/>
                    <a:pt x="96520" y="0"/>
                    <a:pt x="109220" y="5080"/>
                  </a:cubicBezTo>
                  <a:cubicBezTo>
                    <a:pt x="125730" y="10160"/>
                    <a:pt x="149860" y="21590"/>
                    <a:pt x="157480" y="39370"/>
                  </a:cubicBezTo>
                  <a:cubicBezTo>
                    <a:pt x="167640" y="59690"/>
                    <a:pt x="140970" y="99060"/>
                    <a:pt x="148590" y="124460"/>
                  </a:cubicBezTo>
                  <a:cubicBezTo>
                    <a:pt x="154940" y="149860"/>
                    <a:pt x="180340" y="190500"/>
                    <a:pt x="196850" y="190500"/>
                  </a:cubicBezTo>
                  <a:cubicBezTo>
                    <a:pt x="213360" y="190500"/>
                    <a:pt x="220980" y="133350"/>
                    <a:pt x="248920" y="121920"/>
                  </a:cubicBezTo>
                  <a:cubicBezTo>
                    <a:pt x="290830" y="105410"/>
                    <a:pt x="393700" y="153670"/>
                    <a:pt x="447040" y="157480"/>
                  </a:cubicBezTo>
                  <a:cubicBezTo>
                    <a:pt x="482600" y="160020"/>
                    <a:pt x="510540" y="158750"/>
                    <a:pt x="535940" y="153670"/>
                  </a:cubicBezTo>
                  <a:cubicBezTo>
                    <a:pt x="558800" y="149860"/>
                    <a:pt x="577850" y="133350"/>
                    <a:pt x="595630" y="135890"/>
                  </a:cubicBezTo>
                  <a:cubicBezTo>
                    <a:pt x="614680" y="138430"/>
                    <a:pt x="636270" y="154940"/>
                    <a:pt x="647700" y="171450"/>
                  </a:cubicBezTo>
                  <a:cubicBezTo>
                    <a:pt x="659130" y="187960"/>
                    <a:pt x="664210" y="215900"/>
                    <a:pt x="662940" y="233680"/>
                  </a:cubicBezTo>
                  <a:cubicBezTo>
                    <a:pt x="662940" y="248920"/>
                    <a:pt x="657860" y="261620"/>
                    <a:pt x="647700" y="274320"/>
                  </a:cubicBezTo>
                  <a:cubicBezTo>
                    <a:pt x="636270" y="288290"/>
                    <a:pt x="615950" y="306070"/>
                    <a:pt x="595630" y="309880"/>
                  </a:cubicBezTo>
                  <a:cubicBezTo>
                    <a:pt x="572770" y="313690"/>
                    <a:pt x="532130" y="300990"/>
                    <a:pt x="515620" y="290830"/>
                  </a:cubicBezTo>
                  <a:cubicBezTo>
                    <a:pt x="505460" y="284480"/>
                    <a:pt x="501650" y="279400"/>
                    <a:pt x="496570" y="267970"/>
                  </a:cubicBezTo>
                  <a:cubicBezTo>
                    <a:pt x="490220" y="250190"/>
                    <a:pt x="482600" y="207010"/>
                    <a:pt x="492760" y="184150"/>
                  </a:cubicBezTo>
                  <a:cubicBezTo>
                    <a:pt x="504190" y="162560"/>
                    <a:pt x="535940" y="138430"/>
                    <a:pt x="560070" y="134620"/>
                  </a:cubicBezTo>
                  <a:cubicBezTo>
                    <a:pt x="585470" y="130810"/>
                    <a:pt x="623570" y="143510"/>
                    <a:pt x="640080" y="161290"/>
                  </a:cubicBezTo>
                  <a:cubicBezTo>
                    <a:pt x="656590" y="179070"/>
                    <a:pt x="666750" y="218440"/>
                    <a:pt x="661670" y="242570"/>
                  </a:cubicBezTo>
                  <a:cubicBezTo>
                    <a:pt x="656590" y="266700"/>
                    <a:pt x="629920" y="297180"/>
                    <a:pt x="607060" y="306070"/>
                  </a:cubicBezTo>
                  <a:cubicBezTo>
                    <a:pt x="584200" y="314960"/>
                    <a:pt x="543560" y="311150"/>
                    <a:pt x="523240" y="297180"/>
                  </a:cubicBezTo>
                  <a:cubicBezTo>
                    <a:pt x="502920" y="281940"/>
                    <a:pt x="483870" y="246380"/>
                    <a:pt x="485140" y="222250"/>
                  </a:cubicBezTo>
                  <a:cubicBezTo>
                    <a:pt x="485140" y="196850"/>
                    <a:pt x="506730" y="162560"/>
                    <a:pt x="524510" y="148590"/>
                  </a:cubicBezTo>
                  <a:cubicBezTo>
                    <a:pt x="539750" y="135890"/>
                    <a:pt x="561340" y="130810"/>
                    <a:pt x="580390" y="133350"/>
                  </a:cubicBezTo>
                  <a:cubicBezTo>
                    <a:pt x="601980" y="135890"/>
                    <a:pt x="633730" y="153670"/>
                    <a:pt x="647700" y="171450"/>
                  </a:cubicBezTo>
                  <a:cubicBezTo>
                    <a:pt x="660400" y="187960"/>
                    <a:pt x="665480" y="213360"/>
                    <a:pt x="662940" y="233680"/>
                  </a:cubicBezTo>
                  <a:cubicBezTo>
                    <a:pt x="660400" y="252730"/>
                    <a:pt x="648970" y="274320"/>
                    <a:pt x="633730" y="289560"/>
                  </a:cubicBezTo>
                  <a:cubicBezTo>
                    <a:pt x="614680" y="308610"/>
                    <a:pt x="582930" y="326390"/>
                    <a:pt x="548640" y="332740"/>
                  </a:cubicBezTo>
                  <a:cubicBezTo>
                    <a:pt x="504190" y="341630"/>
                    <a:pt x="430530" y="328930"/>
                    <a:pt x="384810" y="320040"/>
                  </a:cubicBezTo>
                  <a:cubicBezTo>
                    <a:pt x="350520" y="312420"/>
                    <a:pt x="322580" y="283210"/>
                    <a:pt x="298450" y="289560"/>
                  </a:cubicBezTo>
                  <a:cubicBezTo>
                    <a:pt x="274320" y="295910"/>
                    <a:pt x="266700" y="341630"/>
                    <a:pt x="241300" y="354330"/>
                  </a:cubicBezTo>
                  <a:cubicBezTo>
                    <a:pt x="210820" y="370840"/>
                    <a:pt x="152400" y="379730"/>
                    <a:pt x="119380" y="367030"/>
                  </a:cubicBezTo>
                  <a:cubicBezTo>
                    <a:pt x="88900" y="354330"/>
                    <a:pt x="66040" y="314960"/>
                    <a:pt x="49530" y="287020"/>
                  </a:cubicBezTo>
                  <a:cubicBezTo>
                    <a:pt x="35560" y="261620"/>
                    <a:pt x="30480" y="237490"/>
                    <a:pt x="22860" y="210820"/>
                  </a:cubicBezTo>
                  <a:cubicBezTo>
                    <a:pt x="13970" y="181610"/>
                    <a:pt x="0" y="149860"/>
                    <a:pt x="1270" y="121920"/>
                  </a:cubicBezTo>
                  <a:cubicBezTo>
                    <a:pt x="2540" y="95250"/>
                    <a:pt x="22860" y="46990"/>
                    <a:pt x="25400" y="46990"/>
                  </a:cubicBezTo>
                  <a:cubicBezTo>
                    <a:pt x="29210" y="48260"/>
                    <a:pt x="21590" y="132080"/>
                    <a:pt x="17780" y="132080"/>
                  </a:cubicBezTo>
                  <a:cubicBezTo>
                    <a:pt x="15240" y="132080"/>
                    <a:pt x="3810" y="91440"/>
                    <a:pt x="5080" y="74930"/>
                  </a:cubicBezTo>
                  <a:cubicBezTo>
                    <a:pt x="6350" y="59690"/>
                    <a:pt x="10160" y="48260"/>
                    <a:pt x="19050" y="36830"/>
                  </a:cubicBezTo>
                  <a:cubicBezTo>
                    <a:pt x="30480" y="24130"/>
                    <a:pt x="50800" y="7620"/>
                    <a:pt x="68580" y="3810"/>
                  </a:cubicBezTo>
                  <a:cubicBezTo>
                    <a:pt x="87630" y="0"/>
                    <a:pt x="113030" y="5080"/>
                    <a:pt x="128270" y="11430"/>
                  </a:cubicBezTo>
                  <a:cubicBezTo>
                    <a:pt x="140970" y="17780"/>
                    <a:pt x="147320" y="25400"/>
                    <a:pt x="157480" y="39370"/>
                  </a:cubicBezTo>
                  <a:cubicBezTo>
                    <a:pt x="179070" y="66040"/>
                    <a:pt x="217170" y="135890"/>
                    <a:pt x="233680" y="177800"/>
                  </a:cubicBezTo>
                  <a:cubicBezTo>
                    <a:pt x="247650" y="210820"/>
                    <a:pt x="259080" y="243840"/>
                    <a:pt x="260350" y="266700"/>
                  </a:cubicBezTo>
                  <a:cubicBezTo>
                    <a:pt x="260350" y="281940"/>
                    <a:pt x="257810" y="292100"/>
                    <a:pt x="250190" y="304800"/>
                  </a:cubicBezTo>
                  <a:cubicBezTo>
                    <a:pt x="241300" y="318770"/>
                    <a:pt x="223520" y="335280"/>
                    <a:pt x="207010" y="341630"/>
                  </a:cubicBezTo>
                  <a:cubicBezTo>
                    <a:pt x="190500" y="347980"/>
                    <a:pt x="167640" y="349250"/>
                    <a:pt x="149860" y="341630"/>
                  </a:cubicBezTo>
                  <a:cubicBezTo>
                    <a:pt x="130810" y="332740"/>
                    <a:pt x="110490" y="312420"/>
                    <a:pt x="100330" y="285750"/>
                  </a:cubicBezTo>
                  <a:cubicBezTo>
                    <a:pt x="85090" y="240030"/>
                    <a:pt x="95250" y="115570"/>
                    <a:pt x="111760" y="73660"/>
                  </a:cubicBezTo>
                  <a:cubicBezTo>
                    <a:pt x="120650" y="52070"/>
                    <a:pt x="132080" y="39370"/>
                    <a:pt x="147320" y="30480"/>
                  </a:cubicBezTo>
                  <a:cubicBezTo>
                    <a:pt x="162560" y="22860"/>
                    <a:pt x="185420" y="19050"/>
                    <a:pt x="201930" y="22860"/>
                  </a:cubicBezTo>
                  <a:cubicBezTo>
                    <a:pt x="218440" y="25400"/>
                    <a:pt x="238760" y="38100"/>
                    <a:pt x="248920" y="52070"/>
                  </a:cubicBezTo>
                  <a:cubicBezTo>
                    <a:pt x="259080" y="66040"/>
                    <a:pt x="264160" y="105410"/>
                    <a:pt x="264160" y="105410"/>
                  </a:cubicBezTo>
                </a:path>
              </a:pathLst>
            </a:custGeom>
            <a:solidFill>
              <a:srgbClr val="000000"/>
            </a:solidFill>
            <a:ln cap="sq">
              <a:noFill/>
              <a:prstDash val="solid"/>
              <a:miter/>
            </a:ln>
          </p:spPr>
        </p:sp>
      </p:grpSp>
      <p:sp>
        <p:nvSpPr>
          <p:cNvPr name="Freeform 20" id="20"/>
          <p:cNvSpPr/>
          <p:nvPr/>
        </p:nvSpPr>
        <p:spPr>
          <a:xfrm flipH="false" flipV="false" rot="0">
            <a:off x="9882865" y="5124450"/>
            <a:ext cx="7099027" cy="1118097"/>
          </a:xfrm>
          <a:custGeom>
            <a:avLst/>
            <a:gdLst/>
            <a:ahLst/>
            <a:cxnLst/>
            <a:rect r="r" b="b" t="t" l="l"/>
            <a:pathLst>
              <a:path h="1118097" w="7099027">
                <a:moveTo>
                  <a:pt x="0" y="0"/>
                </a:moveTo>
                <a:lnTo>
                  <a:pt x="7099027" y="0"/>
                </a:lnTo>
                <a:lnTo>
                  <a:pt x="7099027" y="1118097"/>
                </a:lnTo>
                <a:lnTo>
                  <a:pt x="0" y="11180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12085320" y="5214938"/>
            <a:ext cx="955357" cy="273368"/>
            <a:chOff x="0" y="0"/>
            <a:chExt cx="1273810" cy="364490"/>
          </a:xfrm>
        </p:grpSpPr>
        <p:sp>
          <p:nvSpPr>
            <p:cNvPr name="Freeform 22" id="22"/>
            <p:cNvSpPr/>
            <p:nvPr/>
          </p:nvSpPr>
          <p:spPr>
            <a:xfrm flipH="false" flipV="false" rot="0">
              <a:off x="49530" y="41910"/>
              <a:ext cx="1176020" cy="284480"/>
            </a:xfrm>
            <a:custGeom>
              <a:avLst/>
              <a:gdLst/>
              <a:ahLst/>
              <a:cxnLst/>
              <a:rect r="r" b="b" t="t" l="l"/>
              <a:pathLst>
                <a:path h="284480" w="1176020">
                  <a:moveTo>
                    <a:pt x="78740" y="74930"/>
                  </a:moveTo>
                  <a:cubicBezTo>
                    <a:pt x="821690" y="71120"/>
                    <a:pt x="836930" y="83820"/>
                    <a:pt x="875030" y="86360"/>
                  </a:cubicBezTo>
                  <a:cubicBezTo>
                    <a:pt x="920750" y="88900"/>
                    <a:pt x="984250" y="72390"/>
                    <a:pt x="1029970" y="76200"/>
                  </a:cubicBezTo>
                  <a:cubicBezTo>
                    <a:pt x="1065530" y="78740"/>
                    <a:pt x="1102360" y="82550"/>
                    <a:pt x="1126490" y="96520"/>
                  </a:cubicBezTo>
                  <a:cubicBezTo>
                    <a:pt x="1145540" y="107950"/>
                    <a:pt x="1160780" y="128270"/>
                    <a:pt x="1168400" y="146050"/>
                  </a:cubicBezTo>
                  <a:cubicBezTo>
                    <a:pt x="1174750" y="160020"/>
                    <a:pt x="1176020" y="173990"/>
                    <a:pt x="1172210" y="189230"/>
                  </a:cubicBezTo>
                  <a:cubicBezTo>
                    <a:pt x="1169670" y="207010"/>
                    <a:pt x="1155700" y="232410"/>
                    <a:pt x="1141730" y="245110"/>
                  </a:cubicBezTo>
                  <a:cubicBezTo>
                    <a:pt x="1130300" y="255270"/>
                    <a:pt x="1125220" y="259080"/>
                    <a:pt x="1103630" y="264160"/>
                  </a:cubicBezTo>
                  <a:cubicBezTo>
                    <a:pt x="1022350" y="284480"/>
                    <a:pt x="621030" y="278130"/>
                    <a:pt x="496570" y="271780"/>
                  </a:cubicBezTo>
                  <a:cubicBezTo>
                    <a:pt x="440690" y="267970"/>
                    <a:pt x="410210" y="266700"/>
                    <a:pt x="374650" y="255270"/>
                  </a:cubicBezTo>
                  <a:cubicBezTo>
                    <a:pt x="342900" y="245110"/>
                    <a:pt x="320040" y="220980"/>
                    <a:pt x="290830" y="209550"/>
                  </a:cubicBezTo>
                  <a:cubicBezTo>
                    <a:pt x="262890" y="196850"/>
                    <a:pt x="229870" y="184150"/>
                    <a:pt x="200660" y="182880"/>
                  </a:cubicBezTo>
                  <a:cubicBezTo>
                    <a:pt x="172720" y="180340"/>
                    <a:pt x="146050" y="198120"/>
                    <a:pt x="120650" y="196850"/>
                  </a:cubicBezTo>
                  <a:cubicBezTo>
                    <a:pt x="96520" y="195580"/>
                    <a:pt x="67310" y="186690"/>
                    <a:pt x="50800" y="172720"/>
                  </a:cubicBezTo>
                  <a:cubicBezTo>
                    <a:pt x="34290" y="161290"/>
                    <a:pt x="22860" y="140970"/>
                    <a:pt x="19050" y="123190"/>
                  </a:cubicBezTo>
                  <a:cubicBezTo>
                    <a:pt x="13970" y="104140"/>
                    <a:pt x="16510" y="81280"/>
                    <a:pt x="24130" y="63500"/>
                  </a:cubicBezTo>
                  <a:cubicBezTo>
                    <a:pt x="31750" y="46990"/>
                    <a:pt x="48260" y="29210"/>
                    <a:pt x="64770" y="20320"/>
                  </a:cubicBezTo>
                  <a:cubicBezTo>
                    <a:pt x="80010" y="11430"/>
                    <a:pt x="104140" y="6350"/>
                    <a:pt x="121920" y="8890"/>
                  </a:cubicBezTo>
                  <a:cubicBezTo>
                    <a:pt x="140970" y="12700"/>
                    <a:pt x="162560" y="22860"/>
                    <a:pt x="175260" y="36830"/>
                  </a:cubicBezTo>
                  <a:cubicBezTo>
                    <a:pt x="187960" y="49530"/>
                    <a:pt x="198120" y="73660"/>
                    <a:pt x="200660" y="90170"/>
                  </a:cubicBezTo>
                  <a:cubicBezTo>
                    <a:pt x="203200" y="100330"/>
                    <a:pt x="203200" y="109220"/>
                    <a:pt x="200660" y="119380"/>
                  </a:cubicBezTo>
                  <a:cubicBezTo>
                    <a:pt x="195580" y="134620"/>
                    <a:pt x="181610" y="160020"/>
                    <a:pt x="170180" y="171450"/>
                  </a:cubicBezTo>
                  <a:cubicBezTo>
                    <a:pt x="162560" y="179070"/>
                    <a:pt x="156210" y="182880"/>
                    <a:pt x="144780" y="186690"/>
                  </a:cubicBezTo>
                  <a:cubicBezTo>
                    <a:pt x="129540" y="191770"/>
                    <a:pt x="101600" y="194310"/>
                    <a:pt x="86360" y="191770"/>
                  </a:cubicBezTo>
                  <a:cubicBezTo>
                    <a:pt x="74930" y="189230"/>
                    <a:pt x="67310" y="185420"/>
                    <a:pt x="58420" y="179070"/>
                  </a:cubicBezTo>
                  <a:cubicBezTo>
                    <a:pt x="45720" y="168910"/>
                    <a:pt x="27940" y="149860"/>
                    <a:pt x="21590" y="132080"/>
                  </a:cubicBezTo>
                  <a:cubicBezTo>
                    <a:pt x="15240" y="114300"/>
                    <a:pt x="16510" y="88900"/>
                    <a:pt x="20320" y="73660"/>
                  </a:cubicBezTo>
                  <a:cubicBezTo>
                    <a:pt x="22860" y="62230"/>
                    <a:pt x="26670" y="54610"/>
                    <a:pt x="34290" y="46990"/>
                  </a:cubicBezTo>
                  <a:cubicBezTo>
                    <a:pt x="44450" y="34290"/>
                    <a:pt x="58420" y="19050"/>
                    <a:pt x="82550" y="12700"/>
                  </a:cubicBezTo>
                  <a:cubicBezTo>
                    <a:pt x="132080" y="0"/>
                    <a:pt x="256540" y="25400"/>
                    <a:pt x="331470" y="40640"/>
                  </a:cubicBezTo>
                  <a:cubicBezTo>
                    <a:pt x="392430" y="52070"/>
                    <a:pt x="422910" y="77470"/>
                    <a:pt x="496570" y="87630"/>
                  </a:cubicBezTo>
                  <a:cubicBezTo>
                    <a:pt x="631190" y="105410"/>
                    <a:pt x="1002030" y="74930"/>
                    <a:pt x="1084580" y="85090"/>
                  </a:cubicBezTo>
                  <a:cubicBezTo>
                    <a:pt x="1107440" y="88900"/>
                    <a:pt x="1113790" y="88900"/>
                    <a:pt x="1126490" y="96520"/>
                  </a:cubicBezTo>
                  <a:cubicBezTo>
                    <a:pt x="1141730" y="106680"/>
                    <a:pt x="1162050" y="127000"/>
                    <a:pt x="1168400" y="146050"/>
                  </a:cubicBezTo>
                  <a:cubicBezTo>
                    <a:pt x="1174750" y="165100"/>
                    <a:pt x="1173480" y="193040"/>
                    <a:pt x="1167130" y="209550"/>
                  </a:cubicBezTo>
                  <a:cubicBezTo>
                    <a:pt x="1162050" y="224790"/>
                    <a:pt x="1154430" y="236220"/>
                    <a:pt x="1141730" y="245110"/>
                  </a:cubicBezTo>
                  <a:cubicBezTo>
                    <a:pt x="1126490" y="256540"/>
                    <a:pt x="1111250" y="262890"/>
                    <a:pt x="1080770" y="266700"/>
                  </a:cubicBezTo>
                  <a:cubicBezTo>
                    <a:pt x="1008380" y="276860"/>
                    <a:pt x="834390" y="247650"/>
                    <a:pt x="688340" y="241300"/>
                  </a:cubicBezTo>
                  <a:cubicBezTo>
                    <a:pt x="504190" y="232410"/>
                    <a:pt x="147320" y="256540"/>
                    <a:pt x="60960" y="228600"/>
                  </a:cubicBezTo>
                  <a:cubicBezTo>
                    <a:pt x="34290" y="220980"/>
                    <a:pt x="25400" y="212090"/>
                    <a:pt x="15240" y="198120"/>
                  </a:cubicBezTo>
                  <a:cubicBezTo>
                    <a:pt x="5080" y="182880"/>
                    <a:pt x="0" y="161290"/>
                    <a:pt x="1270" y="143510"/>
                  </a:cubicBezTo>
                  <a:cubicBezTo>
                    <a:pt x="3810" y="127000"/>
                    <a:pt x="13970" y="106680"/>
                    <a:pt x="27940" y="95250"/>
                  </a:cubicBezTo>
                  <a:cubicBezTo>
                    <a:pt x="40640" y="83820"/>
                    <a:pt x="78740" y="74930"/>
                    <a:pt x="78740" y="74930"/>
                  </a:cubicBezTo>
                </a:path>
              </a:pathLst>
            </a:custGeom>
            <a:solidFill>
              <a:srgbClr val="000000"/>
            </a:solidFill>
            <a:ln cap="sq">
              <a:noFill/>
              <a:prstDash val="solid"/>
              <a:miter/>
            </a:ln>
          </p:spPr>
        </p:sp>
      </p:grpSp>
      <p:grpSp>
        <p:nvGrpSpPr>
          <p:cNvPr name="Group 23" id="23"/>
          <p:cNvGrpSpPr/>
          <p:nvPr/>
        </p:nvGrpSpPr>
        <p:grpSpPr>
          <a:xfrm rot="0">
            <a:off x="12326302" y="5273040"/>
            <a:ext cx="322897" cy="196215"/>
            <a:chOff x="0" y="0"/>
            <a:chExt cx="430530" cy="261620"/>
          </a:xfrm>
        </p:grpSpPr>
        <p:sp>
          <p:nvSpPr>
            <p:cNvPr name="Freeform 24" id="24"/>
            <p:cNvSpPr/>
            <p:nvPr/>
          </p:nvSpPr>
          <p:spPr>
            <a:xfrm flipH="false" flipV="false" rot="0">
              <a:off x="48260" y="49530"/>
              <a:ext cx="331470" cy="167640"/>
            </a:xfrm>
            <a:custGeom>
              <a:avLst/>
              <a:gdLst/>
              <a:ahLst/>
              <a:cxnLst/>
              <a:rect r="r" b="b" t="t" l="l"/>
              <a:pathLst>
                <a:path h="167640" w="331470">
                  <a:moveTo>
                    <a:pt x="80010" y="3810"/>
                  </a:moveTo>
                  <a:cubicBezTo>
                    <a:pt x="273050" y="5080"/>
                    <a:pt x="287020" y="6350"/>
                    <a:pt x="299720" y="17780"/>
                  </a:cubicBezTo>
                  <a:cubicBezTo>
                    <a:pt x="314960" y="31750"/>
                    <a:pt x="331470" y="63500"/>
                    <a:pt x="331470" y="86360"/>
                  </a:cubicBezTo>
                  <a:cubicBezTo>
                    <a:pt x="330200" y="107950"/>
                    <a:pt x="308610" y="138430"/>
                    <a:pt x="292100" y="149860"/>
                  </a:cubicBezTo>
                  <a:cubicBezTo>
                    <a:pt x="278130" y="160020"/>
                    <a:pt x="257810" y="162560"/>
                    <a:pt x="242570" y="161290"/>
                  </a:cubicBezTo>
                  <a:cubicBezTo>
                    <a:pt x="226060" y="158750"/>
                    <a:pt x="207010" y="152400"/>
                    <a:pt x="195580" y="139700"/>
                  </a:cubicBezTo>
                  <a:cubicBezTo>
                    <a:pt x="181610" y="124460"/>
                    <a:pt x="168910" y="90170"/>
                    <a:pt x="172720" y="68580"/>
                  </a:cubicBezTo>
                  <a:cubicBezTo>
                    <a:pt x="175260" y="46990"/>
                    <a:pt x="199390" y="19050"/>
                    <a:pt x="217170" y="8890"/>
                  </a:cubicBezTo>
                  <a:cubicBezTo>
                    <a:pt x="232410" y="0"/>
                    <a:pt x="252730" y="0"/>
                    <a:pt x="267970" y="3810"/>
                  </a:cubicBezTo>
                  <a:cubicBezTo>
                    <a:pt x="284480" y="6350"/>
                    <a:pt x="302260" y="15240"/>
                    <a:pt x="312420" y="29210"/>
                  </a:cubicBezTo>
                  <a:cubicBezTo>
                    <a:pt x="323850" y="46990"/>
                    <a:pt x="331470" y="82550"/>
                    <a:pt x="327660" y="102870"/>
                  </a:cubicBezTo>
                  <a:cubicBezTo>
                    <a:pt x="325120" y="119380"/>
                    <a:pt x="312420" y="135890"/>
                    <a:pt x="299720" y="144780"/>
                  </a:cubicBezTo>
                  <a:cubicBezTo>
                    <a:pt x="287020" y="154940"/>
                    <a:pt x="273050" y="157480"/>
                    <a:pt x="251460" y="161290"/>
                  </a:cubicBezTo>
                  <a:cubicBezTo>
                    <a:pt x="212090" y="167640"/>
                    <a:pt x="119380" y="166370"/>
                    <a:pt x="80010" y="158750"/>
                  </a:cubicBezTo>
                  <a:cubicBezTo>
                    <a:pt x="57150" y="154940"/>
                    <a:pt x="40640" y="151130"/>
                    <a:pt x="27940" y="139700"/>
                  </a:cubicBezTo>
                  <a:cubicBezTo>
                    <a:pt x="15240" y="128270"/>
                    <a:pt x="5080" y="106680"/>
                    <a:pt x="2540" y="90170"/>
                  </a:cubicBezTo>
                  <a:cubicBezTo>
                    <a:pt x="0" y="77470"/>
                    <a:pt x="1270" y="66040"/>
                    <a:pt x="7620" y="53340"/>
                  </a:cubicBezTo>
                  <a:cubicBezTo>
                    <a:pt x="13970" y="39370"/>
                    <a:pt x="30480" y="20320"/>
                    <a:pt x="43180" y="12700"/>
                  </a:cubicBezTo>
                  <a:cubicBezTo>
                    <a:pt x="54610" y="6350"/>
                    <a:pt x="80010" y="3810"/>
                    <a:pt x="80010" y="3810"/>
                  </a:cubicBezTo>
                </a:path>
              </a:pathLst>
            </a:custGeom>
            <a:solidFill>
              <a:srgbClr val="000000"/>
            </a:solidFill>
            <a:ln cap="sq">
              <a:noFill/>
              <a:prstDash val="solid"/>
              <a:miter/>
            </a:ln>
          </p:spPr>
        </p:sp>
      </p:grpSp>
      <p:sp>
        <p:nvSpPr>
          <p:cNvPr name="Freeform 25" id="25"/>
          <p:cNvSpPr/>
          <p:nvPr/>
        </p:nvSpPr>
        <p:spPr>
          <a:xfrm flipH="false" flipV="false" rot="0">
            <a:off x="2209132" y="5469255"/>
            <a:ext cx="5979116" cy="762528"/>
          </a:xfrm>
          <a:custGeom>
            <a:avLst/>
            <a:gdLst/>
            <a:ahLst/>
            <a:cxnLst/>
            <a:rect r="r" b="b" t="t" l="l"/>
            <a:pathLst>
              <a:path h="762528" w="5979116">
                <a:moveTo>
                  <a:pt x="0" y="0"/>
                </a:moveTo>
                <a:lnTo>
                  <a:pt x="5979116" y="0"/>
                </a:lnTo>
                <a:lnTo>
                  <a:pt x="5979116" y="762528"/>
                </a:lnTo>
                <a:lnTo>
                  <a:pt x="0" y="762528"/>
                </a:lnTo>
                <a:lnTo>
                  <a:pt x="0" y="0"/>
                </a:lnTo>
                <a:close/>
              </a:path>
            </a:pathLst>
          </a:custGeom>
          <a:blipFill>
            <a:blip r:embed="rId10"/>
            <a:stretch>
              <a:fillRect l="0" t="-1386" r="0" b="-1386"/>
            </a:stretch>
          </a:blipFill>
        </p:spPr>
      </p:sp>
      <p:sp>
        <p:nvSpPr>
          <p:cNvPr name="TextBox 26" id="26"/>
          <p:cNvSpPr txBox="true"/>
          <p:nvPr/>
        </p:nvSpPr>
        <p:spPr>
          <a:xfrm rot="0">
            <a:off x="311073" y="6424059"/>
            <a:ext cx="8457079" cy="459998"/>
          </a:xfrm>
          <a:prstGeom prst="rect">
            <a:avLst/>
          </a:prstGeom>
        </p:spPr>
        <p:txBody>
          <a:bodyPr anchor="t" rtlCol="false" tIns="0" lIns="0" bIns="0" rIns="0">
            <a:spAutoFit/>
          </a:bodyPr>
          <a:lstStyle/>
          <a:p>
            <a:pPr algn="just">
              <a:lnSpc>
                <a:spcPts val="3576"/>
              </a:lnSpc>
            </a:pPr>
          </a:p>
        </p:txBody>
      </p:sp>
      <p:sp>
        <p:nvSpPr>
          <p:cNvPr name="TextBox 27" id="27"/>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Areas of Improvement</a:t>
            </a:r>
          </a:p>
        </p:txBody>
      </p:sp>
      <p:sp>
        <p:nvSpPr>
          <p:cNvPr name="TextBox 28" id="28"/>
          <p:cNvSpPr txBox="true"/>
          <p:nvPr/>
        </p:nvSpPr>
        <p:spPr>
          <a:xfrm rot="0">
            <a:off x="2988765" y="9521978"/>
            <a:ext cx="4121277"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Dr. Khosrof’s personal page </a:t>
            </a:r>
          </a:p>
        </p:txBody>
      </p:sp>
      <p:sp>
        <p:nvSpPr>
          <p:cNvPr name="TextBox 29" id="29"/>
          <p:cNvSpPr txBox="true"/>
          <p:nvPr/>
        </p:nvSpPr>
        <p:spPr>
          <a:xfrm rot="0">
            <a:off x="12201257" y="9484196"/>
            <a:ext cx="2726017"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Canva Sans Bold"/>
                <a:ea typeface="Canva Sans Bold"/>
                <a:cs typeface="Canva Sans Bold"/>
                <a:sym typeface="Canva Sans Bold"/>
              </a:rPr>
              <a:t>I Love LASIK’s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1031914" y="2082139"/>
            <a:ext cx="16075917" cy="7667168"/>
            <a:chOff x="0" y="0"/>
            <a:chExt cx="25614476" cy="12216442"/>
          </a:xfrm>
        </p:grpSpPr>
        <p:sp>
          <p:nvSpPr>
            <p:cNvPr name="Freeform 4" id="4"/>
            <p:cNvSpPr/>
            <p:nvPr/>
          </p:nvSpPr>
          <p:spPr>
            <a:xfrm flipH="false" flipV="false" rot="0">
              <a:off x="0" y="0"/>
              <a:ext cx="25614477" cy="12216441"/>
            </a:xfrm>
            <a:custGeom>
              <a:avLst/>
              <a:gdLst/>
              <a:ahLst/>
              <a:cxnLst/>
              <a:rect r="r" b="b" t="t" l="l"/>
              <a:pathLst>
                <a:path h="12216441" w="25614477">
                  <a:moveTo>
                    <a:pt x="0" y="0"/>
                  </a:moveTo>
                  <a:lnTo>
                    <a:pt x="0" y="12216441"/>
                  </a:lnTo>
                  <a:lnTo>
                    <a:pt x="25614477" y="12216441"/>
                  </a:lnTo>
                  <a:lnTo>
                    <a:pt x="25614477" y="0"/>
                  </a:lnTo>
                  <a:lnTo>
                    <a:pt x="0" y="0"/>
                  </a:lnTo>
                  <a:close/>
                  <a:moveTo>
                    <a:pt x="25553516" y="12155481"/>
                  </a:moveTo>
                  <a:lnTo>
                    <a:pt x="59690" y="12155481"/>
                  </a:lnTo>
                  <a:lnTo>
                    <a:pt x="59690" y="59690"/>
                  </a:lnTo>
                  <a:lnTo>
                    <a:pt x="25553516" y="59690"/>
                  </a:lnTo>
                  <a:lnTo>
                    <a:pt x="25553516" y="12155481"/>
                  </a:lnTo>
                  <a:close/>
                </a:path>
              </a:pathLst>
            </a:custGeom>
            <a:solidFill>
              <a:srgbClr val="1EBCB7"/>
            </a:solidFill>
          </p:spPr>
        </p:sp>
      </p:grpSp>
      <p:sp>
        <p:nvSpPr>
          <p:cNvPr name="Freeform 5" id="5"/>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3"/>
            <a:stretch>
              <a:fillRect l="0" t="0" r="0" b="0"/>
            </a:stretch>
          </a:blipFill>
        </p:spPr>
      </p:sp>
      <p:sp>
        <p:nvSpPr>
          <p:cNvPr name="Freeform 6" id="6"/>
          <p:cNvSpPr/>
          <p:nvPr/>
        </p:nvSpPr>
        <p:spPr>
          <a:xfrm flipH="false" flipV="false" rot="0">
            <a:off x="9263304" y="3310563"/>
            <a:ext cx="2897412" cy="5403099"/>
          </a:xfrm>
          <a:custGeom>
            <a:avLst/>
            <a:gdLst/>
            <a:ahLst/>
            <a:cxnLst/>
            <a:rect r="r" b="b" t="t" l="l"/>
            <a:pathLst>
              <a:path h="5403099" w="2897412">
                <a:moveTo>
                  <a:pt x="0" y="0"/>
                </a:moveTo>
                <a:lnTo>
                  <a:pt x="2897411" y="0"/>
                </a:lnTo>
                <a:lnTo>
                  <a:pt x="2897411" y="5403099"/>
                </a:lnTo>
                <a:lnTo>
                  <a:pt x="0" y="5403099"/>
                </a:lnTo>
                <a:lnTo>
                  <a:pt x="0" y="0"/>
                </a:lnTo>
                <a:close/>
              </a:path>
            </a:pathLst>
          </a:custGeom>
          <a:blipFill>
            <a:blip r:embed="rId4"/>
            <a:stretch>
              <a:fillRect l="0" t="0" r="0" b="0"/>
            </a:stretch>
          </a:blipFill>
        </p:spPr>
      </p:sp>
      <p:sp>
        <p:nvSpPr>
          <p:cNvPr name="Freeform 7" id="7"/>
          <p:cNvSpPr/>
          <p:nvPr/>
        </p:nvSpPr>
        <p:spPr>
          <a:xfrm flipH="false" flipV="false" rot="0">
            <a:off x="12498583" y="3310563"/>
            <a:ext cx="2994799" cy="5385995"/>
          </a:xfrm>
          <a:custGeom>
            <a:avLst/>
            <a:gdLst/>
            <a:ahLst/>
            <a:cxnLst/>
            <a:rect r="r" b="b" t="t" l="l"/>
            <a:pathLst>
              <a:path h="5385995" w="2994799">
                <a:moveTo>
                  <a:pt x="0" y="0"/>
                </a:moveTo>
                <a:lnTo>
                  <a:pt x="2994799" y="0"/>
                </a:lnTo>
                <a:lnTo>
                  <a:pt x="2994799" y="5385995"/>
                </a:lnTo>
                <a:lnTo>
                  <a:pt x="0" y="5385995"/>
                </a:lnTo>
                <a:lnTo>
                  <a:pt x="0" y="0"/>
                </a:lnTo>
                <a:close/>
              </a:path>
            </a:pathLst>
          </a:custGeom>
          <a:blipFill>
            <a:blip r:embed="rId5"/>
            <a:stretch>
              <a:fillRect l="0" t="0" r="0" b="0"/>
            </a:stretch>
          </a:blipFill>
        </p:spPr>
      </p:sp>
      <p:sp>
        <p:nvSpPr>
          <p:cNvPr name="Freeform 8" id="8"/>
          <p:cNvSpPr/>
          <p:nvPr/>
        </p:nvSpPr>
        <p:spPr>
          <a:xfrm flipH="false" flipV="false" rot="0">
            <a:off x="8830461" y="8334198"/>
            <a:ext cx="1631496" cy="256961"/>
          </a:xfrm>
          <a:custGeom>
            <a:avLst/>
            <a:gdLst/>
            <a:ahLst/>
            <a:cxnLst/>
            <a:rect r="r" b="b" t="t" l="l"/>
            <a:pathLst>
              <a:path h="256961" w="1631496">
                <a:moveTo>
                  <a:pt x="0" y="0"/>
                </a:moveTo>
                <a:lnTo>
                  <a:pt x="1631496" y="0"/>
                </a:lnTo>
                <a:lnTo>
                  <a:pt x="1631496" y="256961"/>
                </a:lnTo>
                <a:lnTo>
                  <a:pt x="0" y="256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833311" y="4121853"/>
            <a:ext cx="1631496" cy="256961"/>
          </a:xfrm>
          <a:custGeom>
            <a:avLst/>
            <a:gdLst/>
            <a:ahLst/>
            <a:cxnLst/>
            <a:rect r="r" b="b" t="t" l="l"/>
            <a:pathLst>
              <a:path h="256961" w="1631496">
                <a:moveTo>
                  <a:pt x="0" y="0"/>
                </a:moveTo>
                <a:lnTo>
                  <a:pt x="1631496" y="0"/>
                </a:lnTo>
                <a:lnTo>
                  <a:pt x="1631496" y="256961"/>
                </a:lnTo>
                <a:lnTo>
                  <a:pt x="0" y="256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9794380">
            <a:off x="9104923" y="8626654"/>
            <a:ext cx="316762" cy="598691"/>
          </a:xfrm>
          <a:custGeom>
            <a:avLst/>
            <a:gdLst/>
            <a:ahLst/>
            <a:cxnLst/>
            <a:rect r="r" b="b" t="t" l="l"/>
            <a:pathLst>
              <a:path h="598691" w="316762">
                <a:moveTo>
                  <a:pt x="0" y="0"/>
                </a:moveTo>
                <a:lnTo>
                  <a:pt x="316761" y="0"/>
                </a:lnTo>
                <a:lnTo>
                  <a:pt x="316761" y="598690"/>
                </a:lnTo>
                <a:lnTo>
                  <a:pt x="0" y="5986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Areas of Improvement</a:t>
            </a:r>
          </a:p>
        </p:txBody>
      </p:sp>
      <p:sp>
        <p:nvSpPr>
          <p:cNvPr name="TextBox 12" id="12"/>
          <p:cNvSpPr txBox="true"/>
          <p:nvPr/>
        </p:nvSpPr>
        <p:spPr>
          <a:xfrm rot="0">
            <a:off x="1887979" y="2400232"/>
            <a:ext cx="9486982" cy="492633"/>
          </a:xfrm>
          <a:prstGeom prst="rect">
            <a:avLst/>
          </a:prstGeom>
        </p:spPr>
        <p:txBody>
          <a:bodyPr anchor="t" rtlCol="false" tIns="0" lIns="0" bIns="0" rIns="0">
            <a:spAutoFit/>
          </a:bodyPr>
          <a:lstStyle/>
          <a:p>
            <a:pPr algn="l">
              <a:lnSpc>
                <a:spcPts val="3816"/>
              </a:lnSpc>
            </a:pPr>
            <a:r>
              <a:rPr lang="en-US" sz="3600" spc="-97" b="true">
                <a:solidFill>
                  <a:srgbClr val="007076"/>
                </a:solidFill>
                <a:latin typeface="Montserrat Bold"/>
                <a:ea typeface="Montserrat Bold"/>
                <a:cs typeface="Montserrat Bold"/>
                <a:sym typeface="Montserrat Bold"/>
              </a:rPr>
              <a:t>Enhance engagement on Instagram </a:t>
            </a:r>
          </a:p>
        </p:txBody>
      </p:sp>
      <p:sp>
        <p:nvSpPr>
          <p:cNvPr name="TextBox 13" id="13"/>
          <p:cNvSpPr txBox="true"/>
          <p:nvPr/>
        </p:nvSpPr>
        <p:spPr>
          <a:xfrm rot="0">
            <a:off x="1621319" y="2945062"/>
            <a:ext cx="6875768" cy="6076950"/>
          </a:xfrm>
          <a:prstGeom prst="rect">
            <a:avLst/>
          </a:prstGeom>
        </p:spPr>
        <p:txBody>
          <a:bodyPr anchor="t" rtlCol="false" tIns="0" lIns="0" bIns="0" rIns="0">
            <a:spAutoFit/>
          </a:bodyPr>
          <a:lstStyle/>
          <a:p>
            <a:pPr algn="just" marL="431801" indent="-215900" lvl="1">
              <a:lnSpc>
                <a:spcPts val="3000"/>
              </a:lnSpc>
              <a:buFont typeface="Arial"/>
              <a:buChar char="•"/>
            </a:pPr>
            <a:r>
              <a:rPr lang="en-US" b="true" sz="2000" spc="-54">
                <a:solidFill>
                  <a:srgbClr val="007076"/>
                </a:solidFill>
                <a:latin typeface="Montserrat Bold"/>
                <a:ea typeface="Montserrat Bold"/>
                <a:cs typeface="Montserrat Bold"/>
                <a:sym typeface="Montserrat Bold"/>
              </a:rPr>
              <a:t>Utilize reels to attract audiences: </a:t>
            </a:r>
          </a:p>
          <a:p>
            <a:pPr algn="just" marL="863601" indent="-287867" lvl="2">
              <a:lnSpc>
                <a:spcPts val="3000"/>
              </a:lnSpc>
              <a:buFont typeface="Arial"/>
              <a:buChar char="⚬"/>
            </a:pPr>
            <a:r>
              <a:rPr lang="en-US" b="true" sz="2000" spc="-54">
                <a:solidFill>
                  <a:srgbClr val="007076"/>
                </a:solidFill>
                <a:latin typeface="Montserrat Medium"/>
                <a:ea typeface="Montserrat Medium"/>
                <a:cs typeface="Montserrat Medium"/>
                <a:sym typeface="Montserrat Medium"/>
              </a:rPr>
              <a:t>Use trending sounds on Instagram </a:t>
            </a:r>
          </a:p>
          <a:p>
            <a:pPr algn="just" marL="1295402" indent="-323850" lvl="3">
              <a:lnSpc>
                <a:spcPts val="3000"/>
              </a:lnSpc>
              <a:buFont typeface="Arial"/>
              <a:buChar char="￭"/>
            </a:pPr>
            <a:r>
              <a:rPr lang="en-US" b="true" sz="2000" spc="-54">
                <a:solidFill>
                  <a:srgbClr val="007076"/>
                </a:solidFill>
                <a:latin typeface="Montserrat Medium"/>
                <a:ea typeface="Montserrat Medium"/>
                <a:cs typeface="Montserrat Medium"/>
                <a:sym typeface="Montserrat Medium"/>
              </a:rPr>
              <a:t>Any sounds that have an arrow on the left bottom corner . </a:t>
            </a:r>
          </a:p>
          <a:p>
            <a:pPr algn="just" marL="863601" indent="-287867" lvl="2">
              <a:lnSpc>
                <a:spcPts val="3000"/>
              </a:lnSpc>
              <a:buFont typeface="Arial"/>
              <a:buChar char="⚬"/>
            </a:pPr>
            <a:r>
              <a:rPr lang="en-US" b="true" sz="2000" spc="-54">
                <a:solidFill>
                  <a:srgbClr val="007076"/>
                </a:solidFill>
                <a:latin typeface="Montserrat Medium"/>
                <a:ea typeface="Montserrat Medium"/>
                <a:cs typeface="Montserrat Medium"/>
                <a:sym typeface="Montserrat Medium"/>
              </a:rPr>
              <a:t>An ideal lengths : 5 - 8 seconds </a:t>
            </a:r>
          </a:p>
          <a:p>
            <a:pPr algn="just" marL="863601" indent="-287867" lvl="2">
              <a:lnSpc>
                <a:spcPts val="3000"/>
              </a:lnSpc>
              <a:buFont typeface="Arial"/>
              <a:buChar char="⚬"/>
            </a:pPr>
            <a:r>
              <a:rPr lang="en-US" b="true" sz="2000" spc="-54">
                <a:solidFill>
                  <a:srgbClr val="007076"/>
                </a:solidFill>
                <a:latin typeface="Montserrat Medium"/>
                <a:ea typeface="Montserrat Medium"/>
                <a:cs typeface="Montserrat Medium"/>
                <a:sym typeface="Montserrat Medium"/>
              </a:rPr>
              <a:t>Post content in the caption </a:t>
            </a:r>
          </a:p>
          <a:p>
            <a:pPr algn="just" marL="863601" indent="-287867" lvl="2">
              <a:lnSpc>
                <a:spcPts val="3000"/>
              </a:lnSpc>
              <a:buFont typeface="Arial"/>
              <a:buChar char="⚬"/>
            </a:pPr>
            <a:r>
              <a:rPr lang="en-US" b="true" sz="2000" spc="-54">
                <a:solidFill>
                  <a:srgbClr val="007076"/>
                </a:solidFill>
                <a:latin typeface="Montserrat Medium"/>
                <a:ea typeface="Montserrat Medium"/>
                <a:cs typeface="Montserrat Medium"/>
                <a:sym typeface="Montserrat Medium"/>
              </a:rPr>
              <a:t>Create reels with engaging hook:</a:t>
            </a:r>
          </a:p>
          <a:p>
            <a:pPr algn="just" marL="1295402" indent="-323850" lvl="3">
              <a:lnSpc>
                <a:spcPts val="3000"/>
              </a:lnSpc>
              <a:buFont typeface="Arial"/>
              <a:buChar char="￭"/>
            </a:pPr>
            <a:r>
              <a:rPr lang="en-US" b="true" sz="2000" spc="-54">
                <a:solidFill>
                  <a:srgbClr val="007076"/>
                </a:solidFill>
                <a:latin typeface="Montserrat Medium"/>
                <a:ea typeface="Montserrat Medium"/>
                <a:cs typeface="Montserrat Medium"/>
                <a:sym typeface="Montserrat Medium"/>
              </a:rPr>
              <a:t>“You need to hear this” </a:t>
            </a:r>
          </a:p>
          <a:p>
            <a:pPr algn="just" marL="1295402" indent="-323850" lvl="3">
              <a:lnSpc>
                <a:spcPts val="3000"/>
              </a:lnSpc>
              <a:buFont typeface="Arial"/>
              <a:buChar char="￭"/>
            </a:pPr>
            <a:r>
              <a:rPr lang="en-US" b="true" sz="2000" spc="-54">
                <a:solidFill>
                  <a:srgbClr val="007076"/>
                </a:solidFill>
                <a:latin typeface="Montserrat Medium"/>
                <a:ea typeface="Montserrat Medium"/>
                <a:cs typeface="Montserrat Medium"/>
                <a:sym typeface="Montserrat Medium"/>
              </a:rPr>
              <a:t>“I bet you didn’t know” </a:t>
            </a:r>
          </a:p>
          <a:p>
            <a:pPr algn="just" marL="1295402" indent="-323850" lvl="3">
              <a:lnSpc>
                <a:spcPts val="3000"/>
              </a:lnSpc>
              <a:buFont typeface="Arial"/>
              <a:buChar char="￭"/>
            </a:pPr>
            <a:r>
              <a:rPr lang="en-US" b="true" sz="2000" spc="-54">
                <a:solidFill>
                  <a:srgbClr val="007076"/>
                </a:solidFill>
                <a:latin typeface="Montserrat Medium"/>
                <a:ea typeface="Montserrat Medium"/>
                <a:cs typeface="Montserrat Medium"/>
                <a:sym typeface="Montserrat Medium"/>
              </a:rPr>
              <a:t>“Why is no one talking about …”</a:t>
            </a:r>
          </a:p>
          <a:p>
            <a:pPr algn="just" marL="431801" indent="-215900" lvl="1">
              <a:lnSpc>
                <a:spcPts val="3000"/>
              </a:lnSpc>
              <a:buFont typeface="Arial"/>
              <a:buChar char="•"/>
            </a:pPr>
            <a:r>
              <a:rPr lang="en-US" b="true" sz="2000" spc="-54">
                <a:solidFill>
                  <a:srgbClr val="007076"/>
                </a:solidFill>
                <a:latin typeface="Montserrat Bold"/>
                <a:ea typeface="Montserrat Bold"/>
                <a:cs typeface="Montserrat Bold"/>
                <a:sym typeface="Montserrat Bold"/>
              </a:rPr>
              <a:t>Posting time: </a:t>
            </a:r>
          </a:p>
          <a:p>
            <a:pPr algn="just" marL="863601" indent="-287867" lvl="2">
              <a:lnSpc>
                <a:spcPts val="3000"/>
              </a:lnSpc>
              <a:buFont typeface="Arial"/>
              <a:buChar char="⚬"/>
            </a:pPr>
            <a:r>
              <a:rPr lang="en-US" b="true" sz="2000" spc="-54">
                <a:solidFill>
                  <a:srgbClr val="007076"/>
                </a:solidFill>
                <a:latin typeface="Montserrat Medium"/>
                <a:ea typeface="Montserrat Medium"/>
                <a:cs typeface="Montserrat Medium"/>
                <a:sym typeface="Montserrat Medium"/>
              </a:rPr>
              <a:t>Weekdays: 7 am to 9 am </a:t>
            </a:r>
          </a:p>
          <a:p>
            <a:pPr algn="just" marL="863601" indent="-287867" lvl="2">
              <a:lnSpc>
                <a:spcPts val="3000"/>
              </a:lnSpc>
              <a:buFont typeface="Arial"/>
              <a:buChar char="⚬"/>
            </a:pPr>
            <a:r>
              <a:rPr lang="en-US" b="true" sz="2000" spc="-54">
                <a:solidFill>
                  <a:srgbClr val="007076"/>
                </a:solidFill>
                <a:latin typeface="Montserrat Medium"/>
                <a:ea typeface="Montserrat Medium"/>
                <a:cs typeface="Montserrat Medium"/>
                <a:sym typeface="Montserrat Medium"/>
              </a:rPr>
              <a:t>Weekends: </a:t>
            </a:r>
          </a:p>
          <a:p>
            <a:pPr algn="just" marL="1295402" indent="-323850" lvl="3">
              <a:lnSpc>
                <a:spcPts val="3000"/>
              </a:lnSpc>
              <a:buFont typeface="Arial"/>
              <a:buChar char="￭"/>
            </a:pPr>
            <a:r>
              <a:rPr lang="en-US" b="true" sz="2000" spc="-54">
                <a:solidFill>
                  <a:srgbClr val="007076"/>
                </a:solidFill>
                <a:latin typeface="Montserrat Medium"/>
                <a:ea typeface="Montserrat Medium"/>
                <a:cs typeface="Montserrat Medium"/>
                <a:sym typeface="Montserrat Medium"/>
              </a:rPr>
              <a:t>Saturday: 7 am to 9 am</a:t>
            </a:r>
          </a:p>
          <a:p>
            <a:pPr algn="just" marL="1295402" indent="-323850" lvl="3">
              <a:lnSpc>
                <a:spcPts val="3000"/>
              </a:lnSpc>
              <a:buFont typeface="Arial"/>
              <a:buChar char="￭"/>
            </a:pPr>
            <a:r>
              <a:rPr lang="en-US" b="true" sz="2000" spc="-54">
                <a:solidFill>
                  <a:srgbClr val="007076"/>
                </a:solidFill>
                <a:latin typeface="Montserrat Medium"/>
                <a:ea typeface="Montserrat Medium"/>
                <a:cs typeface="Montserrat Medium"/>
                <a:sym typeface="Montserrat Medium"/>
              </a:rPr>
              <a:t>Sunday: after 7pm </a:t>
            </a:r>
          </a:p>
          <a:p>
            <a:pPr algn="just">
              <a:lnSpc>
                <a:spcPts val="3000"/>
              </a:lnSpc>
            </a:pPr>
          </a:p>
        </p:txBody>
      </p:sp>
      <p:sp>
        <p:nvSpPr>
          <p:cNvPr name="TextBox 14" id="14"/>
          <p:cNvSpPr txBox="true"/>
          <p:nvPr/>
        </p:nvSpPr>
        <p:spPr>
          <a:xfrm rot="0">
            <a:off x="9263304" y="9044940"/>
            <a:ext cx="2726017" cy="407670"/>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Look for sounds that have an arrow on the left bottom corner </a:t>
            </a:r>
          </a:p>
        </p:txBody>
      </p:sp>
      <p:sp>
        <p:nvSpPr>
          <p:cNvPr name="Freeform 15" id="15"/>
          <p:cNvSpPr/>
          <p:nvPr/>
        </p:nvSpPr>
        <p:spPr>
          <a:xfrm flipH="false" flipV="false" rot="779356">
            <a:off x="15572976" y="3747168"/>
            <a:ext cx="316762" cy="598691"/>
          </a:xfrm>
          <a:custGeom>
            <a:avLst/>
            <a:gdLst/>
            <a:ahLst/>
            <a:cxnLst/>
            <a:rect r="r" b="b" t="t" l="l"/>
            <a:pathLst>
              <a:path h="598691" w="316762">
                <a:moveTo>
                  <a:pt x="0" y="0"/>
                </a:moveTo>
                <a:lnTo>
                  <a:pt x="316761" y="0"/>
                </a:lnTo>
                <a:lnTo>
                  <a:pt x="316761" y="598690"/>
                </a:lnTo>
                <a:lnTo>
                  <a:pt x="0" y="5986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5493382" y="3086493"/>
            <a:ext cx="1489045" cy="617220"/>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Click into the arrow to check if it is a trending sound</a:t>
            </a:r>
          </a:p>
        </p:txBody>
      </p:sp>
      <p:sp>
        <p:nvSpPr>
          <p:cNvPr name="Freeform 17" id="17"/>
          <p:cNvSpPr/>
          <p:nvPr/>
        </p:nvSpPr>
        <p:spPr>
          <a:xfrm flipH="false" flipV="false" rot="0">
            <a:off x="1333254" y="2366194"/>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1914" y="2041922"/>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4"/>
            <a:stretch>
              <a:fillRect l="0" t="0" r="0" b="0"/>
            </a:stretch>
          </a:blipFill>
        </p:spPr>
      </p:sp>
      <p:sp>
        <p:nvSpPr>
          <p:cNvPr name="Freeform 4" id="4"/>
          <p:cNvSpPr/>
          <p:nvPr/>
        </p:nvSpPr>
        <p:spPr>
          <a:xfrm flipH="false" flipV="false" rot="0">
            <a:off x="1031914" y="2008947"/>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686924" y="2041922"/>
            <a:ext cx="5127036" cy="1196308"/>
          </a:xfrm>
          <a:custGeom>
            <a:avLst/>
            <a:gdLst/>
            <a:ahLst/>
            <a:cxnLst/>
            <a:rect r="r" b="b" t="t" l="l"/>
            <a:pathLst>
              <a:path h="1196308" w="5127036">
                <a:moveTo>
                  <a:pt x="0" y="0"/>
                </a:moveTo>
                <a:lnTo>
                  <a:pt x="5127036" y="0"/>
                </a:lnTo>
                <a:lnTo>
                  <a:pt x="5127036" y="1196308"/>
                </a:lnTo>
                <a:lnTo>
                  <a:pt x="0" y="1196308"/>
                </a:lnTo>
                <a:lnTo>
                  <a:pt x="0" y="0"/>
                </a:lnTo>
                <a:close/>
              </a:path>
            </a:pathLst>
          </a:custGeom>
          <a:blipFill>
            <a:blip r:embed="rId7"/>
            <a:stretch>
              <a:fillRect l="0" t="0" r="0" b="0"/>
            </a:stretch>
          </a:blipFill>
        </p:spPr>
      </p:sp>
      <p:sp>
        <p:nvSpPr>
          <p:cNvPr name="Freeform 6" id="6"/>
          <p:cNvSpPr/>
          <p:nvPr/>
        </p:nvSpPr>
        <p:spPr>
          <a:xfrm flipH="false" flipV="false" rot="0">
            <a:off x="12411716" y="4179300"/>
            <a:ext cx="3615241" cy="4702616"/>
          </a:xfrm>
          <a:custGeom>
            <a:avLst/>
            <a:gdLst/>
            <a:ahLst/>
            <a:cxnLst/>
            <a:rect r="r" b="b" t="t" l="l"/>
            <a:pathLst>
              <a:path h="4702616" w="3615241">
                <a:moveTo>
                  <a:pt x="0" y="0"/>
                </a:moveTo>
                <a:lnTo>
                  <a:pt x="3615241" y="0"/>
                </a:lnTo>
                <a:lnTo>
                  <a:pt x="3615241" y="4702616"/>
                </a:lnTo>
                <a:lnTo>
                  <a:pt x="0" y="4702616"/>
                </a:lnTo>
                <a:lnTo>
                  <a:pt x="0" y="0"/>
                </a:lnTo>
                <a:close/>
              </a:path>
            </a:pathLst>
          </a:custGeom>
          <a:blipFill>
            <a:blip r:embed="rId8"/>
            <a:stretch>
              <a:fillRect l="0" t="0" r="0" b="0"/>
            </a:stretch>
          </a:blipFill>
        </p:spPr>
      </p:sp>
      <p:sp>
        <p:nvSpPr>
          <p:cNvPr name="TextBox 7" id="7"/>
          <p:cNvSpPr txBox="true"/>
          <p:nvPr/>
        </p:nvSpPr>
        <p:spPr>
          <a:xfrm rot="0">
            <a:off x="1628197" y="2056572"/>
            <a:ext cx="14316675" cy="492552"/>
          </a:xfrm>
          <a:prstGeom prst="rect">
            <a:avLst/>
          </a:prstGeom>
        </p:spPr>
        <p:txBody>
          <a:bodyPr anchor="t" rtlCol="false" tIns="0" lIns="0" bIns="0" rIns="0">
            <a:spAutoFit/>
          </a:bodyPr>
          <a:lstStyle/>
          <a:p>
            <a:pPr algn="just">
              <a:lnSpc>
                <a:spcPts val="3811"/>
              </a:lnSpc>
            </a:pPr>
            <a:r>
              <a:rPr lang="en-US" b="true" sz="3595" spc="-97">
                <a:solidFill>
                  <a:srgbClr val="007076"/>
                </a:solidFill>
                <a:latin typeface="Montserrat Bold"/>
                <a:ea typeface="Montserrat Bold"/>
                <a:cs typeface="Montserrat Bold"/>
                <a:sym typeface="Montserrat Bold"/>
              </a:rPr>
              <a:t>Metric to Measure: </a:t>
            </a:r>
          </a:p>
        </p:txBody>
      </p:sp>
      <p:sp>
        <p:nvSpPr>
          <p:cNvPr name="TextBox 8" id="8"/>
          <p:cNvSpPr txBox="true"/>
          <p:nvPr/>
        </p:nvSpPr>
        <p:spPr>
          <a:xfrm rot="0">
            <a:off x="1031914" y="494732"/>
            <a:ext cx="13743571"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Enhance engagement on Instagram</a:t>
            </a:r>
            <a:r>
              <a:rPr lang="en-US" sz="6214">
                <a:solidFill>
                  <a:srgbClr val="007076"/>
                </a:solidFill>
                <a:latin typeface="Anton"/>
                <a:ea typeface="Anton"/>
                <a:cs typeface="Anton"/>
                <a:sym typeface="Anton"/>
              </a:rPr>
              <a:t> </a:t>
            </a:r>
          </a:p>
        </p:txBody>
      </p:sp>
      <p:sp>
        <p:nvSpPr>
          <p:cNvPr name="TextBox 9" id="9"/>
          <p:cNvSpPr txBox="true"/>
          <p:nvPr/>
        </p:nvSpPr>
        <p:spPr>
          <a:xfrm rot="0">
            <a:off x="1506899" y="2608980"/>
            <a:ext cx="8785500" cy="703580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Follower Growth:</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The increase of follower growth indicates the accounts doing well in attracting targeted audiences. </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Traffic to Website</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Tracking the number of clicks to website that is included in the bio can tell which accounts drive more potential clients. </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Conversion Rates: </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The higher the conversion rates = the higher %  effectiveness of the accounts converting followers.  </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Engagement Rates: </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The higher engagement rates (likes, comments, shares) = engaging and relevant contents.  </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This can help in tracking the content performance to see which content perform the best. </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Audience Insights </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Monitoring audience insights can help gather demographic and behavioral information about the followers of each account, ensuring that the content is customized to match the interests and requirements of each audience segment.</a:t>
            </a:r>
          </a:p>
          <a:p>
            <a:pPr algn="l">
              <a:lnSpc>
                <a:spcPts val="2800"/>
              </a:lnSpc>
            </a:pPr>
          </a:p>
        </p:txBody>
      </p:sp>
      <p:sp>
        <p:nvSpPr>
          <p:cNvPr name="Freeform 10" id="10"/>
          <p:cNvSpPr/>
          <p:nvPr/>
        </p:nvSpPr>
        <p:spPr>
          <a:xfrm flipH="false" flipV="false" rot="0">
            <a:off x="15627804" y="2808194"/>
            <a:ext cx="1631496" cy="256961"/>
          </a:xfrm>
          <a:custGeom>
            <a:avLst/>
            <a:gdLst/>
            <a:ahLst/>
            <a:cxnLst/>
            <a:rect r="r" b="b" t="t" l="l"/>
            <a:pathLst>
              <a:path h="256961" w="1631496">
                <a:moveTo>
                  <a:pt x="0" y="0"/>
                </a:moveTo>
                <a:lnTo>
                  <a:pt x="1631496" y="0"/>
                </a:lnTo>
                <a:lnTo>
                  <a:pt x="1631496" y="256960"/>
                </a:lnTo>
                <a:lnTo>
                  <a:pt x="0" y="2569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5941658" y="3514455"/>
            <a:ext cx="1489045" cy="407670"/>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Click here to view audience insights </a:t>
            </a:r>
          </a:p>
        </p:txBody>
      </p:sp>
      <p:sp>
        <p:nvSpPr>
          <p:cNvPr name="Freeform 12" id="12"/>
          <p:cNvSpPr/>
          <p:nvPr/>
        </p:nvSpPr>
        <p:spPr>
          <a:xfrm flipH="false" flipV="false" rot="9794380">
            <a:off x="15755023" y="3234160"/>
            <a:ext cx="316762" cy="598691"/>
          </a:xfrm>
          <a:custGeom>
            <a:avLst/>
            <a:gdLst/>
            <a:ahLst/>
            <a:cxnLst/>
            <a:rect r="r" b="b" t="t" l="l"/>
            <a:pathLst>
              <a:path h="598691" w="316762">
                <a:moveTo>
                  <a:pt x="0" y="0"/>
                </a:moveTo>
                <a:lnTo>
                  <a:pt x="316762" y="0"/>
                </a:lnTo>
                <a:lnTo>
                  <a:pt x="316762" y="598691"/>
                </a:lnTo>
                <a:lnTo>
                  <a:pt x="0" y="5986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12411716" y="9077219"/>
            <a:ext cx="3677452" cy="407670"/>
          </a:xfrm>
          <a:prstGeom prst="rect">
            <a:avLst/>
          </a:prstGeom>
        </p:spPr>
        <p:txBody>
          <a:bodyPr anchor="t" rtlCol="false" tIns="0" lIns="0" bIns="0" rIns="0">
            <a:spAutoFit/>
          </a:bodyPr>
          <a:lstStyle/>
          <a:p>
            <a:pPr algn="ctr">
              <a:lnSpc>
                <a:spcPts val="1679"/>
              </a:lnSpc>
            </a:pPr>
            <a:r>
              <a:rPr lang="en-US" sz="1200" b="true">
                <a:solidFill>
                  <a:srgbClr val="000000"/>
                </a:solidFill>
                <a:latin typeface="Canva Sans Bold"/>
                <a:ea typeface="Canva Sans Bold"/>
                <a:cs typeface="Canva Sans Bold"/>
                <a:sym typeface="Canva Sans Bold"/>
              </a:rPr>
              <a:t>The Audience Insights shows numbers of likes, share, saved and overview information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TextBox 3" id="3"/>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FFFFFF"/>
                </a:solidFill>
                <a:latin typeface="Anton"/>
                <a:ea typeface="Anton"/>
                <a:cs typeface="Anton"/>
                <a:sym typeface="Anton"/>
              </a:rPr>
              <a:t>Search Media Analysis </a:t>
            </a:r>
          </a:p>
        </p:txBody>
      </p:sp>
      <p:grpSp>
        <p:nvGrpSpPr>
          <p:cNvPr name="Group 4" id="4"/>
          <p:cNvGrpSpPr/>
          <p:nvPr/>
        </p:nvGrpSpPr>
        <p:grpSpPr>
          <a:xfrm rot="0">
            <a:off x="0" y="0"/>
            <a:ext cx="8947660" cy="10287000"/>
            <a:chOff x="0" y="0"/>
            <a:chExt cx="2356585" cy="2709333"/>
          </a:xfrm>
        </p:grpSpPr>
        <p:sp>
          <p:nvSpPr>
            <p:cNvPr name="Freeform 5" id="5"/>
            <p:cNvSpPr/>
            <p:nvPr/>
          </p:nvSpPr>
          <p:spPr>
            <a:xfrm flipH="false" flipV="false" rot="0">
              <a:off x="0" y="0"/>
              <a:ext cx="2356585" cy="2709333"/>
            </a:xfrm>
            <a:custGeom>
              <a:avLst/>
              <a:gdLst/>
              <a:ahLst/>
              <a:cxnLst/>
              <a:rect r="r" b="b" t="t" l="l"/>
              <a:pathLst>
                <a:path h="2709333" w="2356585">
                  <a:moveTo>
                    <a:pt x="0" y="0"/>
                  </a:moveTo>
                  <a:lnTo>
                    <a:pt x="2356585" y="0"/>
                  </a:lnTo>
                  <a:lnTo>
                    <a:pt x="2356585" y="2709333"/>
                  </a:lnTo>
                  <a:lnTo>
                    <a:pt x="0" y="2709333"/>
                  </a:lnTo>
                  <a:close/>
                </a:path>
              </a:pathLst>
            </a:custGeom>
            <a:solidFill>
              <a:srgbClr val="007076"/>
            </a:solidFill>
          </p:spPr>
        </p:sp>
        <p:sp>
          <p:nvSpPr>
            <p:cNvPr name="TextBox 6" id="6"/>
            <p:cNvSpPr txBox="true"/>
            <p:nvPr/>
          </p:nvSpPr>
          <p:spPr>
            <a:xfrm>
              <a:off x="0" y="-38100"/>
              <a:ext cx="2356585"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184314" y="647132"/>
            <a:ext cx="11046712" cy="1070875"/>
          </a:xfrm>
          <a:prstGeom prst="rect">
            <a:avLst/>
          </a:prstGeom>
        </p:spPr>
        <p:txBody>
          <a:bodyPr anchor="t" rtlCol="false" tIns="0" lIns="0" bIns="0" rIns="0">
            <a:spAutoFit/>
          </a:bodyPr>
          <a:lstStyle/>
          <a:p>
            <a:pPr algn="l">
              <a:lnSpc>
                <a:spcPts val="8700"/>
              </a:lnSpc>
            </a:pPr>
            <a:r>
              <a:rPr lang="en-US" sz="6214">
                <a:solidFill>
                  <a:srgbClr val="FFFFFF"/>
                </a:solidFill>
                <a:latin typeface="Anton"/>
                <a:ea typeface="Anton"/>
                <a:cs typeface="Anton"/>
                <a:sym typeface="Anton"/>
              </a:rPr>
              <a:t>Search Media Analysis </a:t>
            </a:r>
          </a:p>
        </p:txBody>
      </p:sp>
      <p:sp>
        <p:nvSpPr>
          <p:cNvPr name="Freeform 8" id="8"/>
          <p:cNvSpPr/>
          <p:nvPr/>
        </p:nvSpPr>
        <p:spPr>
          <a:xfrm flipH="false" flipV="false" rot="0">
            <a:off x="1028700" y="1988597"/>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8985760" y="2020719"/>
            <a:ext cx="9034641" cy="7237581"/>
            <a:chOff x="0" y="0"/>
            <a:chExt cx="12046189" cy="9650109"/>
          </a:xfrm>
        </p:grpSpPr>
        <p:pic>
          <p:nvPicPr>
            <p:cNvPr name="Picture 10" id="10"/>
            <p:cNvPicPr>
              <a:picLocks noChangeAspect="true"/>
            </p:cNvPicPr>
            <p:nvPr/>
          </p:nvPicPr>
          <p:blipFill>
            <a:blip r:embed="rId5"/>
            <a:srcRect l="1659" t="0" r="27359" b="34930"/>
            <a:stretch>
              <a:fillRect/>
            </a:stretch>
          </p:blipFill>
          <p:spPr>
            <a:xfrm flipH="false" flipV="false">
              <a:off x="0" y="0"/>
              <a:ext cx="12046189" cy="9650109"/>
            </a:xfrm>
            <a:prstGeom prst="rect">
              <a:avLst/>
            </a:prstGeom>
          </p:spPr>
        </p:pic>
      </p:grpSp>
      <p:sp>
        <p:nvSpPr>
          <p:cNvPr name="Freeform 11" id="11"/>
          <p:cNvSpPr/>
          <p:nvPr/>
        </p:nvSpPr>
        <p:spPr>
          <a:xfrm flipH="false" flipV="false" rot="5400000">
            <a:off x="7301990" y="3480448"/>
            <a:ext cx="1022774" cy="1453555"/>
          </a:xfrm>
          <a:custGeom>
            <a:avLst/>
            <a:gdLst/>
            <a:ahLst/>
            <a:cxnLst/>
            <a:rect r="r" b="b" t="t" l="l"/>
            <a:pathLst>
              <a:path h="1453555" w="1022774">
                <a:moveTo>
                  <a:pt x="0" y="0"/>
                </a:moveTo>
                <a:lnTo>
                  <a:pt x="1022775" y="0"/>
                </a:lnTo>
                <a:lnTo>
                  <a:pt x="1022775" y="1453555"/>
                </a:lnTo>
                <a:lnTo>
                  <a:pt x="0" y="14535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624983" y="2003247"/>
            <a:ext cx="6550115" cy="492552"/>
          </a:xfrm>
          <a:prstGeom prst="rect">
            <a:avLst/>
          </a:prstGeom>
        </p:spPr>
        <p:txBody>
          <a:bodyPr anchor="t" rtlCol="false" tIns="0" lIns="0" bIns="0" rIns="0">
            <a:spAutoFit/>
          </a:bodyPr>
          <a:lstStyle/>
          <a:p>
            <a:pPr algn="just">
              <a:lnSpc>
                <a:spcPts val="3811"/>
              </a:lnSpc>
            </a:pPr>
            <a:r>
              <a:rPr lang="en-US" b="true" sz="3595" spc="-97">
                <a:solidFill>
                  <a:srgbClr val="FFFFFF"/>
                </a:solidFill>
                <a:latin typeface="Montserrat Bold"/>
                <a:ea typeface="Montserrat Bold"/>
                <a:cs typeface="Montserrat Bold"/>
                <a:sym typeface="Montserrat Bold"/>
              </a:rPr>
              <a:t>Potential Issues </a:t>
            </a:r>
          </a:p>
        </p:txBody>
      </p:sp>
      <p:sp>
        <p:nvSpPr>
          <p:cNvPr name="TextBox 13" id="13"/>
          <p:cNvSpPr txBox="true"/>
          <p:nvPr/>
        </p:nvSpPr>
        <p:spPr>
          <a:xfrm rot="0">
            <a:off x="1028700" y="2699352"/>
            <a:ext cx="7018244" cy="2101850"/>
          </a:xfrm>
          <a:prstGeom prst="rect">
            <a:avLst/>
          </a:prstGeom>
        </p:spPr>
        <p:txBody>
          <a:bodyPr anchor="t" rtlCol="false" tIns="0" lIns="0" bIns="0" rIns="0">
            <a:spAutoFit/>
          </a:bodyPr>
          <a:lstStyle/>
          <a:p>
            <a:pPr algn="just" marL="431801" indent="-215900" lvl="1">
              <a:lnSpc>
                <a:spcPts val="2800"/>
              </a:lnSpc>
              <a:buFont typeface="Arial"/>
              <a:buChar char="•"/>
            </a:pPr>
            <a:r>
              <a:rPr lang="en-US" b="true" sz="2000" spc="-54">
                <a:solidFill>
                  <a:srgbClr val="FFFFFF"/>
                </a:solidFill>
                <a:latin typeface="Montserrat Bold"/>
                <a:ea typeface="Montserrat Bold"/>
                <a:cs typeface="Montserrat Bold"/>
                <a:sym typeface="Montserrat Bold"/>
              </a:rPr>
              <a:t>Search Engine Optimization (SEO) Issues:</a:t>
            </a:r>
            <a:r>
              <a:rPr lang="en-US" b="true" sz="2000" spc="-54">
                <a:solidFill>
                  <a:srgbClr val="FFFFFF"/>
                </a:solidFill>
                <a:latin typeface="Montserrat Bold"/>
                <a:ea typeface="Montserrat Bold"/>
                <a:cs typeface="Montserrat Bold"/>
                <a:sym typeface="Montserrat Bold"/>
              </a:rPr>
              <a:t> </a:t>
            </a:r>
          </a:p>
          <a:p>
            <a:pPr algn="just" marL="863601" indent="-287867" lvl="2">
              <a:lnSpc>
                <a:spcPts val="2800"/>
              </a:lnSpc>
              <a:buFont typeface="Arial"/>
              <a:buChar char="⚬"/>
            </a:pPr>
            <a:r>
              <a:rPr lang="en-US" sz="2000" spc="-54">
                <a:solidFill>
                  <a:srgbClr val="FFFFFF"/>
                </a:solidFill>
                <a:latin typeface="Montserrat"/>
                <a:ea typeface="Montserrat"/>
                <a:cs typeface="Montserrat"/>
                <a:sym typeface="Montserrat"/>
              </a:rPr>
              <a:t>The "I Love LASIK" website consistently appears as the top search result when the brand name is specifically searched, demonstrating effective search engine optimization for its brand term.</a:t>
            </a:r>
          </a:p>
          <a:p>
            <a:pPr algn="just">
              <a:lnSpc>
                <a:spcPts val="2800"/>
              </a:lnSpc>
            </a:pPr>
          </a:p>
        </p:txBody>
      </p:sp>
      <p:sp>
        <p:nvSpPr>
          <p:cNvPr name="Freeform 14" id="14"/>
          <p:cNvSpPr/>
          <p:nvPr/>
        </p:nvSpPr>
        <p:spPr>
          <a:xfrm flipH="false" flipV="false" rot="0">
            <a:off x="10593287" y="2406432"/>
            <a:ext cx="2371138" cy="373454"/>
          </a:xfrm>
          <a:custGeom>
            <a:avLst/>
            <a:gdLst/>
            <a:ahLst/>
            <a:cxnLst/>
            <a:rect r="r" b="b" t="t" l="l"/>
            <a:pathLst>
              <a:path h="373454" w="2371138">
                <a:moveTo>
                  <a:pt x="0" y="0"/>
                </a:moveTo>
                <a:lnTo>
                  <a:pt x="2371138" y="0"/>
                </a:lnTo>
                <a:lnTo>
                  <a:pt x="2371138" y="373454"/>
                </a:lnTo>
                <a:lnTo>
                  <a:pt x="0" y="3734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9817659" y="5865407"/>
            <a:ext cx="5184939" cy="816628"/>
          </a:xfrm>
          <a:custGeom>
            <a:avLst/>
            <a:gdLst/>
            <a:ahLst/>
            <a:cxnLst/>
            <a:rect r="r" b="b" t="t" l="l"/>
            <a:pathLst>
              <a:path h="816628" w="5184939">
                <a:moveTo>
                  <a:pt x="0" y="0"/>
                </a:moveTo>
                <a:lnTo>
                  <a:pt x="5184940" y="0"/>
                </a:lnTo>
                <a:lnTo>
                  <a:pt x="5184940" y="816628"/>
                </a:lnTo>
                <a:lnTo>
                  <a:pt x="0" y="8166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TextBox 3" id="3"/>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FFFFFF"/>
                </a:solidFill>
                <a:latin typeface="Anton"/>
                <a:ea typeface="Anton"/>
                <a:cs typeface="Anton"/>
                <a:sym typeface="Anton"/>
              </a:rPr>
              <a:t>Search Media Analysis </a:t>
            </a:r>
          </a:p>
        </p:txBody>
      </p:sp>
      <p:sp>
        <p:nvSpPr>
          <p:cNvPr name="TextBox 4" id="4"/>
          <p:cNvSpPr txBox="true"/>
          <p:nvPr/>
        </p:nvSpPr>
        <p:spPr>
          <a:xfrm rot="0">
            <a:off x="1184314" y="6471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Search Media Analysis </a:t>
            </a:r>
          </a:p>
        </p:txBody>
      </p:sp>
      <p:sp>
        <p:nvSpPr>
          <p:cNvPr name="Freeform 5" id="5"/>
          <p:cNvSpPr/>
          <p:nvPr/>
        </p:nvSpPr>
        <p:spPr>
          <a:xfrm flipH="false" flipV="false" rot="0">
            <a:off x="1028700" y="1988597"/>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24983" y="2003247"/>
            <a:ext cx="6550115" cy="492552"/>
          </a:xfrm>
          <a:prstGeom prst="rect">
            <a:avLst/>
          </a:prstGeom>
        </p:spPr>
        <p:txBody>
          <a:bodyPr anchor="t" rtlCol="false" tIns="0" lIns="0" bIns="0" rIns="0">
            <a:spAutoFit/>
          </a:bodyPr>
          <a:lstStyle/>
          <a:p>
            <a:pPr algn="just">
              <a:lnSpc>
                <a:spcPts val="3811"/>
              </a:lnSpc>
            </a:pPr>
            <a:r>
              <a:rPr lang="en-US" b="true" sz="3595" spc="-97">
                <a:solidFill>
                  <a:srgbClr val="007076"/>
                </a:solidFill>
                <a:latin typeface="Montserrat Bold"/>
                <a:ea typeface="Montserrat Bold"/>
                <a:cs typeface="Montserrat Bold"/>
                <a:sym typeface="Montserrat Bold"/>
              </a:rPr>
              <a:t>Potential Issues</a:t>
            </a:r>
            <a:r>
              <a:rPr lang="en-US" b="true" sz="3595" spc="-97">
                <a:solidFill>
                  <a:srgbClr val="007076"/>
                </a:solidFill>
                <a:latin typeface="Montserrat Bold"/>
                <a:ea typeface="Montserrat Bold"/>
                <a:cs typeface="Montserrat Bold"/>
                <a:sym typeface="Montserrat Bold"/>
              </a:rPr>
              <a:t> </a:t>
            </a:r>
          </a:p>
        </p:txBody>
      </p:sp>
      <p:sp>
        <p:nvSpPr>
          <p:cNvPr name="TextBox 7" id="7"/>
          <p:cNvSpPr txBox="true"/>
          <p:nvPr/>
        </p:nvSpPr>
        <p:spPr>
          <a:xfrm rot="0">
            <a:off x="1028700" y="2699352"/>
            <a:ext cx="16230600" cy="1044575"/>
          </a:xfrm>
          <a:prstGeom prst="rect">
            <a:avLst/>
          </a:prstGeom>
        </p:spPr>
        <p:txBody>
          <a:bodyPr anchor="t" rtlCol="false" tIns="0" lIns="0" bIns="0" rIns="0">
            <a:spAutoFit/>
          </a:bodyPr>
          <a:lstStyle/>
          <a:p>
            <a:pPr algn="just" marL="863601" indent="-287867" lvl="2">
              <a:lnSpc>
                <a:spcPts val="2800"/>
              </a:lnSpc>
              <a:buFont typeface="Arial"/>
              <a:buChar char="⚬"/>
            </a:pPr>
            <a:r>
              <a:rPr lang="en-US" sz="2000" spc="-54">
                <a:solidFill>
                  <a:srgbClr val="007076"/>
                </a:solidFill>
                <a:latin typeface="Montserrat"/>
                <a:ea typeface="Montserrat"/>
                <a:cs typeface="Montserrat"/>
                <a:sym typeface="Montserrat"/>
              </a:rPr>
              <a:t>However, t</a:t>
            </a:r>
            <a:r>
              <a:rPr lang="en-US" sz="2000" spc="-54">
                <a:solidFill>
                  <a:srgbClr val="007076"/>
                </a:solidFill>
                <a:latin typeface="Montserrat"/>
                <a:ea typeface="Montserrat"/>
                <a:cs typeface="Montserrat"/>
                <a:sym typeface="Montserrat"/>
              </a:rPr>
              <a:t>he website does not rank top when various relevant keywords are searched, potentially limiting visibility to a broader audience.</a:t>
            </a:r>
          </a:p>
          <a:p>
            <a:pPr algn="just">
              <a:lnSpc>
                <a:spcPts val="2800"/>
              </a:lnSpc>
            </a:pPr>
          </a:p>
        </p:txBody>
      </p:sp>
      <p:sp>
        <p:nvSpPr>
          <p:cNvPr name="Freeform 8" id="8"/>
          <p:cNvSpPr/>
          <p:nvPr/>
        </p:nvSpPr>
        <p:spPr>
          <a:xfrm flipH="false" flipV="false" rot="0">
            <a:off x="1624983" y="3550809"/>
            <a:ext cx="7283470" cy="6282195"/>
          </a:xfrm>
          <a:custGeom>
            <a:avLst/>
            <a:gdLst/>
            <a:ahLst/>
            <a:cxnLst/>
            <a:rect r="r" b="b" t="t" l="l"/>
            <a:pathLst>
              <a:path h="6282195" w="7283470">
                <a:moveTo>
                  <a:pt x="0" y="0"/>
                </a:moveTo>
                <a:lnTo>
                  <a:pt x="7283471" y="0"/>
                </a:lnTo>
                <a:lnTo>
                  <a:pt x="7283471" y="6282195"/>
                </a:lnTo>
                <a:lnTo>
                  <a:pt x="0" y="6282195"/>
                </a:lnTo>
                <a:lnTo>
                  <a:pt x="0" y="0"/>
                </a:lnTo>
                <a:close/>
              </a:path>
            </a:pathLst>
          </a:custGeom>
          <a:blipFill>
            <a:blip r:embed="rId5"/>
            <a:stretch>
              <a:fillRect l="0" t="0" r="0" b="0"/>
            </a:stretch>
          </a:blipFill>
          <a:ln cap="sq">
            <a:noFill/>
            <a:prstDash val="solid"/>
            <a:miter/>
          </a:ln>
        </p:spPr>
      </p:sp>
      <p:sp>
        <p:nvSpPr>
          <p:cNvPr name="Freeform 9" id="9"/>
          <p:cNvSpPr/>
          <p:nvPr/>
        </p:nvSpPr>
        <p:spPr>
          <a:xfrm flipH="false" flipV="false" rot="0">
            <a:off x="9067987" y="3550809"/>
            <a:ext cx="7331919" cy="6282195"/>
          </a:xfrm>
          <a:custGeom>
            <a:avLst/>
            <a:gdLst/>
            <a:ahLst/>
            <a:cxnLst/>
            <a:rect r="r" b="b" t="t" l="l"/>
            <a:pathLst>
              <a:path h="6282195" w="7331919">
                <a:moveTo>
                  <a:pt x="0" y="0"/>
                </a:moveTo>
                <a:lnTo>
                  <a:pt x="7331919" y="0"/>
                </a:lnTo>
                <a:lnTo>
                  <a:pt x="7331919" y="6282195"/>
                </a:lnTo>
                <a:lnTo>
                  <a:pt x="0" y="6282195"/>
                </a:lnTo>
                <a:lnTo>
                  <a:pt x="0" y="0"/>
                </a:lnTo>
                <a:close/>
              </a:path>
            </a:pathLst>
          </a:custGeom>
          <a:blipFill>
            <a:blip r:embed="rId6"/>
            <a:stretch>
              <a:fillRect l="0" t="0" r="0" b="0"/>
            </a:stretch>
          </a:blipFill>
          <a:ln cap="sq">
            <a:noFill/>
            <a:prstDash val="solid"/>
            <a:miter/>
          </a:ln>
        </p:spPr>
      </p:sp>
      <p:sp>
        <p:nvSpPr>
          <p:cNvPr name="Freeform 10" id="10"/>
          <p:cNvSpPr/>
          <p:nvPr/>
        </p:nvSpPr>
        <p:spPr>
          <a:xfrm flipH="false" flipV="false" rot="0">
            <a:off x="2831206" y="3565990"/>
            <a:ext cx="2435512" cy="383593"/>
          </a:xfrm>
          <a:custGeom>
            <a:avLst/>
            <a:gdLst/>
            <a:ahLst/>
            <a:cxnLst/>
            <a:rect r="r" b="b" t="t" l="l"/>
            <a:pathLst>
              <a:path h="383593" w="2435512">
                <a:moveTo>
                  <a:pt x="0" y="0"/>
                </a:moveTo>
                <a:lnTo>
                  <a:pt x="2435512" y="0"/>
                </a:lnTo>
                <a:lnTo>
                  <a:pt x="2435512" y="383593"/>
                </a:lnTo>
                <a:lnTo>
                  <a:pt x="0" y="383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298434" y="3550809"/>
            <a:ext cx="2435512" cy="383593"/>
          </a:xfrm>
          <a:custGeom>
            <a:avLst/>
            <a:gdLst/>
            <a:ahLst/>
            <a:cxnLst/>
            <a:rect r="r" b="b" t="t" l="l"/>
            <a:pathLst>
              <a:path h="383593" w="2435512">
                <a:moveTo>
                  <a:pt x="0" y="0"/>
                </a:moveTo>
                <a:lnTo>
                  <a:pt x="2435512" y="0"/>
                </a:lnTo>
                <a:lnTo>
                  <a:pt x="2435512" y="383593"/>
                </a:lnTo>
                <a:lnTo>
                  <a:pt x="0" y="383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543514" y="4073029"/>
            <a:ext cx="3010897" cy="474216"/>
          </a:xfrm>
          <a:custGeom>
            <a:avLst/>
            <a:gdLst/>
            <a:ahLst/>
            <a:cxnLst/>
            <a:rect r="r" b="b" t="t" l="l"/>
            <a:pathLst>
              <a:path h="474216" w="3010897">
                <a:moveTo>
                  <a:pt x="0" y="0"/>
                </a:moveTo>
                <a:lnTo>
                  <a:pt x="3010897" y="0"/>
                </a:lnTo>
                <a:lnTo>
                  <a:pt x="3010897" y="474216"/>
                </a:lnTo>
                <a:lnTo>
                  <a:pt x="0" y="4742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298434" y="4025404"/>
            <a:ext cx="3010897" cy="474216"/>
          </a:xfrm>
          <a:custGeom>
            <a:avLst/>
            <a:gdLst/>
            <a:ahLst/>
            <a:cxnLst/>
            <a:rect r="r" b="b" t="t" l="l"/>
            <a:pathLst>
              <a:path h="474216" w="3010897">
                <a:moveTo>
                  <a:pt x="0" y="0"/>
                </a:moveTo>
                <a:lnTo>
                  <a:pt x="3010897" y="0"/>
                </a:lnTo>
                <a:lnTo>
                  <a:pt x="3010897" y="474216"/>
                </a:lnTo>
                <a:lnTo>
                  <a:pt x="0" y="4742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363" y="0"/>
            <a:ext cx="5004262" cy="10287000"/>
            <a:chOff x="0" y="0"/>
            <a:chExt cx="1317995" cy="2709333"/>
          </a:xfrm>
        </p:grpSpPr>
        <p:sp>
          <p:nvSpPr>
            <p:cNvPr name="Freeform 4" id="4"/>
            <p:cNvSpPr/>
            <p:nvPr/>
          </p:nvSpPr>
          <p:spPr>
            <a:xfrm flipH="false" flipV="false" rot="0">
              <a:off x="0" y="0"/>
              <a:ext cx="1317995" cy="2709333"/>
            </a:xfrm>
            <a:custGeom>
              <a:avLst/>
              <a:gdLst/>
              <a:ahLst/>
              <a:cxnLst/>
              <a:rect r="r" b="b" t="t" l="l"/>
              <a:pathLst>
                <a:path h="2709333" w="1317995">
                  <a:moveTo>
                    <a:pt x="0" y="0"/>
                  </a:moveTo>
                  <a:lnTo>
                    <a:pt x="1317995" y="0"/>
                  </a:lnTo>
                  <a:lnTo>
                    <a:pt x="1317995" y="2709333"/>
                  </a:lnTo>
                  <a:lnTo>
                    <a:pt x="0" y="2709333"/>
                  </a:lnTo>
                  <a:close/>
                </a:path>
              </a:pathLst>
            </a:custGeom>
            <a:solidFill>
              <a:srgbClr val="007076"/>
            </a:solidFill>
          </p:spPr>
        </p:sp>
        <p:sp>
          <p:nvSpPr>
            <p:cNvPr name="TextBox 5" id="5"/>
            <p:cNvSpPr txBox="true"/>
            <p:nvPr/>
          </p:nvSpPr>
          <p:spPr>
            <a:xfrm>
              <a:off x="0" y="-38100"/>
              <a:ext cx="131799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3"/>
            <a:stretch>
              <a:fillRect l="0" t="0" r="0" b="0"/>
            </a:stretch>
          </a:blipFill>
        </p:spPr>
      </p:sp>
      <p:grpSp>
        <p:nvGrpSpPr>
          <p:cNvPr name="Group 7" id="7"/>
          <p:cNvGrpSpPr/>
          <p:nvPr/>
        </p:nvGrpSpPr>
        <p:grpSpPr>
          <a:xfrm rot="0">
            <a:off x="1028700" y="8974125"/>
            <a:ext cx="1023974" cy="284175"/>
            <a:chOff x="0" y="0"/>
            <a:chExt cx="1365299" cy="378900"/>
          </a:xfrm>
        </p:grpSpPr>
        <p:sp>
          <p:nvSpPr>
            <p:cNvPr name="Freeform 8" id="8"/>
            <p:cNvSpPr/>
            <p:nvPr/>
          </p:nvSpPr>
          <p:spPr>
            <a:xfrm flipH="false" flipV="false" rot="0">
              <a:off x="0"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93200" y="0"/>
              <a:ext cx="378900" cy="378900"/>
            </a:xfrm>
            <a:custGeom>
              <a:avLst/>
              <a:gdLst/>
              <a:ahLst/>
              <a:cxnLst/>
              <a:rect r="r" b="b" t="t" l="l"/>
              <a:pathLst>
                <a:path h="378900" w="378900">
                  <a:moveTo>
                    <a:pt x="0" y="0"/>
                  </a:moveTo>
                  <a:lnTo>
                    <a:pt x="378899" y="0"/>
                  </a:lnTo>
                  <a:lnTo>
                    <a:pt x="378899" y="378900"/>
                  </a:lnTo>
                  <a:lnTo>
                    <a:pt x="0" y="378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86399"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1" id="11"/>
          <p:cNvSpPr txBox="true"/>
          <p:nvPr/>
        </p:nvSpPr>
        <p:spPr>
          <a:xfrm rot="5400000">
            <a:off x="-748809" y="4043434"/>
            <a:ext cx="7311123" cy="1708156"/>
          </a:xfrm>
          <a:prstGeom prst="rect">
            <a:avLst/>
          </a:prstGeom>
        </p:spPr>
        <p:txBody>
          <a:bodyPr anchor="t" rtlCol="false" tIns="0" lIns="0" bIns="0" rIns="0">
            <a:spAutoFit/>
          </a:bodyPr>
          <a:lstStyle/>
          <a:p>
            <a:pPr algn="just">
              <a:lnSpc>
                <a:spcPts val="13999"/>
              </a:lnSpc>
            </a:pPr>
            <a:r>
              <a:rPr lang="en-US" sz="9999" spc="389">
                <a:solidFill>
                  <a:srgbClr val="FFFFFF"/>
                </a:solidFill>
                <a:latin typeface="Anton"/>
                <a:ea typeface="Anton"/>
                <a:cs typeface="Anton"/>
                <a:sym typeface="Anton"/>
              </a:rPr>
              <a:t>CONTENTS</a:t>
            </a:r>
          </a:p>
        </p:txBody>
      </p:sp>
      <p:sp>
        <p:nvSpPr>
          <p:cNvPr name="TextBox 12" id="12"/>
          <p:cNvSpPr txBox="true"/>
          <p:nvPr/>
        </p:nvSpPr>
        <p:spPr>
          <a:xfrm rot="0">
            <a:off x="7305188" y="1047750"/>
            <a:ext cx="1955715" cy="627317"/>
          </a:xfrm>
          <a:prstGeom prst="rect">
            <a:avLst/>
          </a:prstGeom>
        </p:spPr>
        <p:txBody>
          <a:bodyPr anchor="t" rtlCol="false" tIns="0" lIns="0" bIns="0" rIns="0">
            <a:spAutoFit/>
          </a:bodyPr>
          <a:lstStyle/>
          <a:p>
            <a:pPr algn="l">
              <a:lnSpc>
                <a:spcPts val="4933"/>
              </a:lnSpc>
            </a:pPr>
            <a:r>
              <a:rPr lang="en-US" sz="4290" spc="167">
                <a:solidFill>
                  <a:srgbClr val="000000"/>
                </a:solidFill>
                <a:latin typeface="Anton"/>
                <a:ea typeface="Anton"/>
                <a:cs typeface="Anton"/>
                <a:sym typeface="Anton"/>
              </a:rPr>
              <a:t>01</a:t>
            </a:r>
          </a:p>
        </p:txBody>
      </p:sp>
      <p:sp>
        <p:nvSpPr>
          <p:cNvPr name="TextBox 13" id="13"/>
          <p:cNvSpPr txBox="true"/>
          <p:nvPr/>
        </p:nvSpPr>
        <p:spPr>
          <a:xfrm rot="0">
            <a:off x="11377354" y="1799344"/>
            <a:ext cx="4169671" cy="763270"/>
          </a:xfrm>
          <a:prstGeom prst="rect">
            <a:avLst/>
          </a:prstGeom>
        </p:spPr>
        <p:txBody>
          <a:bodyPr anchor="t" rtlCol="false" tIns="0" lIns="0" bIns="0" rIns="0">
            <a:spAutoFit/>
          </a:bodyPr>
          <a:lstStyle/>
          <a:p>
            <a:pPr algn="l">
              <a:lnSpc>
                <a:spcPts val="3079"/>
              </a:lnSpc>
            </a:pPr>
            <a:r>
              <a:rPr lang="en-US" sz="2199" spc="-59" b="true">
                <a:solidFill>
                  <a:srgbClr val="000000"/>
                </a:solidFill>
                <a:latin typeface="Montserrat Semi-Bold"/>
                <a:ea typeface="Montserrat Semi-Bold"/>
                <a:cs typeface="Montserrat Semi-Bold"/>
                <a:sym typeface="Montserrat Semi-Bold"/>
              </a:rPr>
              <a:t>Visual Audit: Identifying UI Enhancements </a:t>
            </a:r>
          </a:p>
        </p:txBody>
      </p:sp>
      <p:sp>
        <p:nvSpPr>
          <p:cNvPr name="TextBox 14" id="14"/>
          <p:cNvSpPr txBox="true"/>
          <p:nvPr/>
        </p:nvSpPr>
        <p:spPr>
          <a:xfrm rot="0">
            <a:off x="12900681" y="1047750"/>
            <a:ext cx="1955715" cy="627317"/>
          </a:xfrm>
          <a:prstGeom prst="rect">
            <a:avLst/>
          </a:prstGeom>
        </p:spPr>
        <p:txBody>
          <a:bodyPr anchor="t" rtlCol="false" tIns="0" lIns="0" bIns="0" rIns="0">
            <a:spAutoFit/>
          </a:bodyPr>
          <a:lstStyle/>
          <a:p>
            <a:pPr algn="l">
              <a:lnSpc>
                <a:spcPts val="4933"/>
              </a:lnSpc>
            </a:pPr>
            <a:r>
              <a:rPr lang="en-US" sz="4290" spc="167">
                <a:solidFill>
                  <a:srgbClr val="000000"/>
                </a:solidFill>
                <a:latin typeface="Anton"/>
                <a:ea typeface="Anton"/>
                <a:cs typeface="Anton"/>
                <a:sym typeface="Anton"/>
              </a:rPr>
              <a:t>02</a:t>
            </a:r>
          </a:p>
        </p:txBody>
      </p:sp>
      <p:sp>
        <p:nvSpPr>
          <p:cNvPr name="TextBox 15" id="15"/>
          <p:cNvSpPr txBox="true"/>
          <p:nvPr/>
        </p:nvSpPr>
        <p:spPr>
          <a:xfrm rot="0">
            <a:off x="12978924" y="4003569"/>
            <a:ext cx="628676" cy="738757"/>
          </a:xfrm>
          <a:prstGeom prst="rect">
            <a:avLst/>
          </a:prstGeom>
        </p:spPr>
        <p:txBody>
          <a:bodyPr anchor="t" rtlCol="false" tIns="0" lIns="0" bIns="0" rIns="0">
            <a:spAutoFit/>
          </a:bodyPr>
          <a:lstStyle/>
          <a:p>
            <a:pPr algn="l">
              <a:lnSpc>
                <a:spcPts val="6006"/>
              </a:lnSpc>
            </a:pPr>
            <a:r>
              <a:rPr lang="en-US" sz="4290" spc="167">
                <a:solidFill>
                  <a:srgbClr val="000000"/>
                </a:solidFill>
                <a:latin typeface="Anton"/>
                <a:ea typeface="Anton"/>
                <a:cs typeface="Anton"/>
                <a:sym typeface="Anton"/>
              </a:rPr>
              <a:t>04</a:t>
            </a:r>
          </a:p>
        </p:txBody>
      </p:sp>
      <p:sp>
        <p:nvSpPr>
          <p:cNvPr name="TextBox 16" id="16"/>
          <p:cNvSpPr txBox="true"/>
          <p:nvPr/>
        </p:nvSpPr>
        <p:spPr>
          <a:xfrm rot="0">
            <a:off x="5606892" y="1799344"/>
            <a:ext cx="4809482" cy="763270"/>
          </a:xfrm>
          <a:prstGeom prst="rect">
            <a:avLst/>
          </a:prstGeom>
        </p:spPr>
        <p:txBody>
          <a:bodyPr anchor="t" rtlCol="false" tIns="0" lIns="0" bIns="0" rIns="0">
            <a:spAutoFit/>
          </a:bodyPr>
          <a:lstStyle/>
          <a:p>
            <a:pPr algn="l">
              <a:lnSpc>
                <a:spcPts val="3079"/>
              </a:lnSpc>
            </a:pPr>
            <a:r>
              <a:rPr lang="en-US" sz="2199" spc="-59" b="true">
                <a:solidFill>
                  <a:srgbClr val="000000"/>
                </a:solidFill>
                <a:latin typeface="Montserrat Semi-Bold"/>
                <a:ea typeface="Montserrat Semi-Bold"/>
                <a:cs typeface="Montserrat Semi-Bold"/>
                <a:sym typeface="Montserrat Semi-Bold"/>
              </a:rPr>
              <a:t>Competitive Analysis: Navigating the LASIK Landscape</a:t>
            </a:r>
          </a:p>
        </p:txBody>
      </p:sp>
      <p:sp>
        <p:nvSpPr>
          <p:cNvPr name="TextBox 17" id="17"/>
          <p:cNvSpPr txBox="true"/>
          <p:nvPr/>
        </p:nvSpPr>
        <p:spPr>
          <a:xfrm rot="0">
            <a:off x="11377354" y="2695964"/>
            <a:ext cx="4460494" cy="816610"/>
          </a:xfrm>
          <a:prstGeom prst="rect">
            <a:avLst/>
          </a:prstGeom>
        </p:spPr>
        <p:txBody>
          <a:bodyPr anchor="t" rtlCol="false" tIns="0" lIns="0" bIns="0" rIns="0">
            <a:spAutoFit/>
          </a:bodyPr>
          <a:lstStyle/>
          <a:p>
            <a:pPr algn="l">
              <a:lnSpc>
                <a:spcPts val="2239"/>
              </a:lnSpc>
            </a:pPr>
            <a:r>
              <a:rPr lang="en-US" sz="1599" i="true" spc="-43">
                <a:solidFill>
                  <a:srgbClr val="000000"/>
                </a:solidFill>
                <a:latin typeface="Montserrat Italics"/>
                <a:ea typeface="Montserrat Italics"/>
                <a:cs typeface="Montserrat Italics"/>
                <a:sym typeface="Montserrat Italics"/>
              </a:rPr>
              <a:t>Focuses on evaluating the current website interface and identifying potential improvements.</a:t>
            </a:r>
          </a:p>
        </p:txBody>
      </p:sp>
      <p:sp>
        <p:nvSpPr>
          <p:cNvPr name="TextBox 18" id="18"/>
          <p:cNvSpPr txBox="true"/>
          <p:nvPr/>
        </p:nvSpPr>
        <p:spPr>
          <a:xfrm rot="0">
            <a:off x="7207683" y="3937115"/>
            <a:ext cx="1955715" cy="738757"/>
          </a:xfrm>
          <a:prstGeom prst="rect">
            <a:avLst/>
          </a:prstGeom>
        </p:spPr>
        <p:txBody>
          <a:bodyPr anchor="t" rtlCol="false" tIns="0" lIns="0" bIns="0" rIns="0">
            <a:spAutoFit/>
          </a:bodyPr>
          <a:lstStyle/>
          <a:p>
            <a:pPr algn="l">
              <a:lnSpc>
                <a:spcPts val="6006"/>
              </a:lnSpc>
            </a:pPr>
            <a:r>
              <a:rPr lang="en-US" sz="4290" spc="167">
                <a:solidFill>
                  <a:srgbClr val="000000"/>
                </a:solidFill>
                <a:latin typeface="Anton"/>
                <a:ea typeface="Anton"/>
                <a:cs typeface="Anton"/>
                <a:sym typeface="Anton"/>
              </a:rPr>
              <a:t>03</a:t>
            </a:r>
          </a:p>
        </p:txBody>
      </p:sp>
      <p:sp>
        <p:nvSpPr>
          <p:cNvPr name="TextBox 19" id="19"/>
          <p:cNvSpPr txBox="true"/>
          <p:nvPr/>
        </p:nvSpPr>
        <p:spPr>
          <a:xfrm rot="0">
            <a:off x="5606892" y="4790171"/>
            <a:ext cx="4605905" cy="763270"/>
          </a:xfrm>
          <a:prstGeom prst="rect">
            <a:avLst/>
          </a:prstGeom>
        </p:spPr>
        <p:txBody>
          <a:bodyPr anchor="t" rtlCol="false" tIns="0" lIns="0" bIns="0" rIns="0">
            <a:spAutoFit/>
          </a:bodyPr>
          <a:lstStyle/>
          <a:p>
            <a:pPr algn="l">
              <a:lnSpc>
                <a:spcPts val="3079"/>
              </a:lnSpc>
            </a:pPr>
            <a:r>
              <a:rPr lang="en-US" sz="2199" spc="-59" b="true">
                <a:solidFill>
                  <a:srgbClr val="000000"/>
                </a:solidFill>
                <a:latin typeface="Montserrat Semi-Bold"/>
                <a:ea typeface="Montserrat Semi-Bold"/>
                <a:cs typeface="Montserrat Semi-Bold"/>
                <a:sym typeface="Montserrat Semi-Bold"/>
              </a:rPr>
              <a:t>Social and Search Media Analysis: Optimizing Channels</a:t>
            </a:r>
          </a:p>
        </p:txBody>
      </p:sp>
      <p:sp>
        <p:nvSpPr>
          <p:cNvPr name="TextBox 20" id="20"/>
          <p:cNvSpPr txBox="true"/>
          <p:nvPr/>
        </p:nvSpPr>
        <p:spPr>
          <a:xfrm rot="0">
            <a:off x="11462487" y="4770901"/>
            <a:ext cx="4084537" cy="763270"/>
          </a:xfrm>
          <a:prstGeom prst="rect">
            <a:avLst/>
          </a:prstGeom>
        </p:spPr>
        <p:txBody>
          <a:bodyPr anchor="t" rtlCol="false" tIns="0" lIns="0" bIns="0" rIns="0">
            <a:spAutoFit/>
          </a:bodyPr>
          <a:lstStyle/>
          <a:p>
            <a:pPr algn="l">
              <a:lnSpc>
                <a:spcPts val="3079"/>
              </a:lnSpc>
            </a:pPr>
            <a:r>
              <a:rPr lang="en-US" sz="2199" spc="-59" b="true">
                <a:solidFill>
                  <a:srgbClr val="000000"/>
                </a:solidFill>
                <a:latin typeface="Montserrat Semi-Bold"/>
                <a:ea typeface="Montserrat Semi-Bold"/>
                <a:cs typeface="Montserrat Semi-Bold"/>
                <a:sym typeface="Montserrat Semi-Bold"/>
              </a:rPr>
              <a:t>KPIs: Setting the Standard for Web Analytics</a:t>
            </a:r>
            <a:r>
              <a:rPr lang="en-US" sz="2199" spc="-59" b="true">
                <a:solidFill>
                  <a:srgbClr val="000000"/>
                </a:solidFill>
                <a:latin typeface="Montserrat Semi-Bold"/>
                <a:ea typeface="Montserrat Semi-Bold"/>
                <a:cs typeface="Montserrat Semi-Bold"/>
                <a:sym typeface="Montserrat Semi-Bold"/>
              </a:rPr>
              <a:t> </a:t>
            </a:r>
          </a:p>
        </p:txBody>
      </p:sp>
      <p:sp>
        <p:nvSpPr>
          <p:cNvPr name="TextBox 21" id="21"/>
          <p:cNvSpPr txBox="true"/>
          <p:nvPr/>
        </p:nvSpPr>
        <p:spPr>
          <a:xfrm rot="0">
            <a:off x="5606892" y="5677266"/>
            <a:ext cx="4809482" cy="1092835"/>
          </a:xfrm>
          <a:prstGeom prst="rect">
            <a:avLst/>
          </a:prstGeom>
        </p:spPr>
        <p:txBody>
          <a:bodyPr anchor="t" rtlCol="false" tIns="0" lIns="0" bIns="0" rIns="0">
            <a:spAutoFit/>
          </a:bodyPr>
          <a:lstStyle/>
          <a:p>
            <a:pPr algn="l">
              <a:lnSpc>
                <a:spcPts val="2239"/>
              </a:lnSpc>
            </a:pPr>
            <a:r>
              <a:rPr lang="en-US" sz="1599" i="true" spc="-43">
                <a:solidFill>
                  <a:srgbClr val="000000"/>
                </a:solidFill>
                <a:latin typeface="Montserrat Italics"/>
                <a:ea typeface="Montserrat Italics"/>
                <a:cs typeface="Montserrat Italics"/>
                <a:sym typeface="Montserrat Italics"/>
              </a:rPr>
              <a:t>Concentrates on reviewing the use of social and search media and suggesting effective strategies.</a:t>
            </a:r>
          </a:p>
          <a:p>
            <a:pPr algn="l">
              <a:lnSpc>
                <a:spcPts val="2239"/>
              </a:lnSpc>
            </a:pPr>
          </a:p>
        </p:txBody>
      </p:sp>
      <p:sp>
        <p:nvSpPr>
          <p:cNvPr name="TextBox 22" id="22"/>
          <p:cNvSpPr txBox="true"/>
          <p:nvPr/>
        </p:nvSpPr>
        <p:spPr>
          <a:xfrm rot="0">
            <a:off x="7207683" y="6836777"/>
            <a:ext cx="1882203" cy="738757"/>
          </a:xfrm>
          <a:prstGeom prst="rect">
            <a:avLst/>
          </a:prstGeom>
        </p:spPr>
        <p:txBody>
          <a:bodyPr anchor="t" rtlCol="false" tIns="0" lIns="0" bIns="0" rIns="0">
            <a:spAutoFit/>
          </a:bodyPr>
          <a:lstStyle/>
          <a:p>
            <a:pPr algn="l">
              <a:lnSpc>
                <a:spcPts val="6006"/>
              </a:lnSpc>
            </a:pPr>
            <a:r>
              <a:rPr lang="en-US" sz="4290" spc="167">
                <a:solidFill>
                  <a:srgbClr val="000000"/>
                </a:solidFill>
                <a:latin typeface="Anton"/>
                <a:ea typeface="Anton"/>
                <a:cs typeface="Anton"/>
                <a:sym typeface="Anton"/>
              </a:rPr>
              <a:t>05</a:t>
            </a:r>
          </a:p>
        </p:txBody>
      </p:sp>
      <p:sp>
        <p:nvSpPr>
          <p:cNvPr name="TextBox 23" id="23"/>
          <p:cNvSpPr txBox="true"/>
          <p:nvPr/>
        </p:nvSpPr>
        <p:spPr>
          <a:xfrm rot="0">
            <a:off x="11462487" y="5677266"/>
            <a:ext cx="4832103" cy="1092835"/>
          </a:xfrm>
          <a:prstGeom prst="rect">
            <a:avLst/>
          </a:prstGeom>
        </p:spPr>
        <p:txBody>
          <a:bodyPr anchor="t" rtlCol="false" tIns="0" lIns="0" bIns="0" rIns="0">
            <a:spAutoFit/>
          </a:bodyPr>
          <a:lstStyle/>
          <a:p>
            <a:pPr algn="l">
              <a:lnSpc>
                <a:spcPts val="2239"/>
              </a:lnSpc>
            </a:pPr>
            <a:r>
              <a:rPr lang="en-US" sz="1599" i="true" spc="-43">
                <a:solidFill>
                  <a:srgbClr val="000000"/>
                </a:solidFill>
                <a:latin typeface="Montserrat Italics"/>
                <a:ea typeface="Montserrat Italics"/>
                <a:cs typeface="Montserrat Italics"/>
                <a:sym typeface="Montserrat Italics"/>
              </a:rPr>
              <a:t>Discusses the selection of KPIs, calls to action, and settings to ensure accurate tracking of web analytics results.</a:t>
            </a:r>
          </a:p>
          <a:p>
            <a:pPr algn="l">
              <a:lnSpc>
                <a:spcPts val="2239"/>
              </a:lnSpc>
            </a:pPr>
          </a:p>
        </p:txBody>
      </p:sp>
      <p:sp>
        <p:nvSpPr>
          <p:cNvPr name="TextBox 24" id="24"/>
          <p:cNvSpPr txBox="true"/>
          <p:nvPr/>
        </p:nvSpPr>
        <p:spPr>
          <a:xfrm rot="0">
            <a:off x="5606892" y="7694680"/>
            <a:ext cx="5187552" cy="692150"/>
          </a:xfrm>
          <a:prstGeom prst="rect">
            <a:avLst/>
          </a:prstGeom>
        </p:spPr>
        <p:txBody>
          <a:bodyPr anchor="t" rtlCol="false" tIns="0" lIns="0" bIns="0" rIns="0">
            <a:spAutoFit/>
          </a:bodyPr>
          <a:lstStyle/>
          <a:p>
            <a:pPr algn="l">
              <a:lnSpc>
                <a:spcPts val="2800"/>
              </a:lnSpc>
            </a:pPr>
            <a:r>
              <a:rPr lang="en-US" sz="2000" spc="-54" b="true">
                <a:solidFill>
                  <a:srgbClr val="000000"/>
                </a:solidFill>
                <a:latin typeface="Montserrat Semi-Bold"/>
                <a:ea typeface="Montserrat Semi-Bold"/>
                <a:cs typeface="Montserrat Semi-Bold"/>
                <a:sym typeface="Montserrat Semi-Bold"/>
              </a:rPr>
              <a:t>Conclusive Insights: Evaluating Outcomes and Forward Strategies</a:t>
            </a:r>
          </a:p>
        </p:txBody>
      </p:sp>
      <p:sp>
        <p:nvSpPr>
          <p:cNvPr name="TextBox 25" id="25"/>
          <p:cNvSpPr txBox="true"/>
          <p:nvPr/>
        </p:nvSpPr>
        <p:spPr>
          <a:xfrm rot="0">
            <a:off x="5606892" y="2695964"/>
            <a:ext cx="4605905" cy="816610"/>
          </a:xfrm>
          <a:prstGeom prst="rect">
            <a:avLst/>
          </a:prstGeom>
        </p:spPr>
        <p:txBody>
          <a:bodyPr anchor="t" rtlCol="false" tIns="0" lIns="0" bIns="0" rIns="0">
            <a:spAutoFit/>
          </a:bodyPr>
          <a:lstStyle/>
          <a:p>
            <a:pPr algn="l">
              <a:lnSpc>
                <a:spcPts val="2239"/>
              </a:lnSpc>
            </a:pPr>
            <a:r>
              <a:rPr lang="en-US" sz="1599" i="true">
                <a:solidFill>
                  <a:srgbClr val="000000"/>
                </a:solidFill>
                <a:latin typeface="Montserrat Italics"/>
                <a:ea typeface="Montserrat Italics"/>
                <a:cs typeface="Montserrat Italics"/>
                <a:sym typeface="Montserrat Italics"/>
              </a:rPr>
              <a:t>Provides a comprehensive SWOT analysis and detailed examination of key competitors within the LASIK industry.</a:t>
            </a:r>
            <a:r>
              <a:rPr lang="en-US" sz="1599" i="true">
                <a:solidFill>
                  <a:srgbClr val="000000"/>
                </a:solidFill>
                <a:latin typeface="Montserrat Italics"/>
                <a:ea typeface="Montserrat Italics"/>
                <a:cs typeface="Montserrat Italics"/>
                <a:sym typeface="Montserrat Italics"/>
              </a:rPr>
              <a:t> </a:t>
            </a:r>
          </a:p>
        </p:txBody>
      </p:sp>
      <p:sp>
        <p:nvSpPr>
          <p:cNvPr name="TextBox 26" id="26"/>
          <p:cNvSpPr txBox="true"/>
          <p:nvPr/>
        </p:nvSpPr>
        <p:spPr>
          <a:xfrm rot="0">
            <a:off x="5606892" y="8510655"/>
            <a:ext cx="5187552" cy="735965"/>
          </a:xfrm>
          <a:prstGeom prst="rect">
            <a:avLst/>
          </a:prstGeom>
        </p:spPr>
        <p:txBody>
          <a:bodyPr anchor="t" rtlCol="false" tIns="0" lIns="0" bIns="0" rIns="0">
            <a:spAutoFit/>
          </a:bodyPr>
          <a:lstStyle/>
          <a:p>
            <a:pPr algn="l">
              <a:lnSpc>
                <a:spcPts val="1960"/>
              </a:lnSpc>
            </a:pPr>
            <a:r>
              <a:rPr lang="en-US" sz="1400" i="true" spc="-37">
                <a:solidFill>
                  <a:srgbClr val="000000"/>
                </a:solidFill>
                <a:latin typeface="Montserrat Italics"/>
                <a:ea typeface="Montserrat Italics"/>
                <a:cs typeface="Montserrat Italics"/>
                <a:sym typeface="Montserrat Italics"/>
              </a:rPr>
              <a:t>Offers a synthesis of key findings and recommendations, outlining actionable strategies to enhance future performance based on evaluated outcomes.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2382" y="2153202"/>
            <a:ext cx="16216918" cy="7667168"/>
            <a:chOff x="0" y="0"/>
            <a:chExt cx="25839139" cy="12216442"/>
          </a:xfrm>
        </p:grpSpPr>
        <p:sp>
          <p:nvSpPr>
            <p:cNvPr name="Freeform 3" id="3"/>
            <p:cNvSpPr/>
            <p:nvPr/>
          </p:nvSpPr>
          <p:spPr>
            <a:xfrm flipH="false" flipV="false" rot="0">
              <a:off x="0" y="0"/>
              <a:ext cx="25839139" cy="12216441"/>
            </a:xfrm>
            <a:custGeom>
              <a:avLst/>
              <a:gdLst/>
              <a:ahLst/>
              <a:cxnLst/>
              <a:rect r="r" b="b" t="t" l="l"/>
              <a:pathLst>
                <a:path h="12216441" w="25839139">
                  <a:moveTo>
                    <a:pt x="0" y="0"/>
                  </a:moveTo>
                  <a:lnTo>
                    <a:pt x="0" y="12216441"/>
                  </a:lnTo>
                  <a:lnTo>
                    <a:pt x="25839139" y="12216441"/>
                  </a:lnTo>
                  <a:lnTo>
                    <a:pt x="25839139" y="0"/>
                  </a:lnTo>
                  <a:lnTo>
                    <a:pt x="0" y="0"/>
                  </a:lnTo>
                  <a:close/>
                  <a:moveTo>
                    <a:pt x="25778178" y="12155481"/>
                  </a:moveTo>
                  <a:lnTo>
                    <a:pt x="59690" y="12155481"/>
                  </a:lnTo>
                  <a:lnTo>
                    <a:pt x="59690" y="59690"/>
                  </a:lnTo>
                  <a:lnTo>
                    <a:pt x="25778178" y="59690"/>
                  </a:lnTo>
                  <a:lnTo>
                    <a:pt x="25778178" y="12155481"/>
                  </a:lnTo>
                  <a:close/>
                </a:path>
              </a:pathLst>
            </a:custGeom>
            <a:solidFill>
              <a:srgbClr val="1EBCB7"/>
            </a:solidFill>
          </p:spPr>
        </p:sp>
      </p:grpSp>
      <p:sp>
        <p:nvSpPr>
          <p:cNvPr name="Freeform 4" id="4"/>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2"/>
            <a:stretch>
              <a:fillRect l="0" t="0" r="0" b="0"/>
            </a:stretch>
          </a:blipFill>
        </p:spPr>
      </p:sp>
      <p:sp>
        <p:nvSpPr>
          <p:cNvPr name="TextBox 5" id="5"/>
          <p:cNvSpPr txBox="true"/>
          <p:nvPr/>
        </p:nvSpPr>
        <p:spPr>
          <a:xfrm rot="0">
            <a:off x="1653767" y="3075453"/>
            <a:ext cx="8537955" cy="774065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Keyword Optimization:</a:t>
            </a:r>
          </a:p>
          <a:p>
            <a:pPr algn="l" marL="863601" indent="-287867" lvl="2">
              <a:lnSpc>
                <a:spcPts val="2800"/>
              </a:lnSpc>
              <a:buFont typeface="Arial"/>
              <a:buChar char="⚬"/>
            </a:pPr>
            <a:r>
              <a:rPr lang="en-US" b="true" sz="2000" spc="-54">
                <a:solidFill>
                  <a:srgbClr val="007076"/>
                </a:solidFill>
                <a:latin typeface="Montserrat Medium"/>
                <a:ea typeface="Montserrat Medium"/>
                <a:cs typeface="Montserrat Medium"/>
                <a:sym typeface="Montserrat Medium"/>
              </a:rPr>
              <a:t>Use</a:t>
            </a:r>
            <a:r>
              <a:rPr lang="en-US" b="true" sz="2000" spc="-54">
                <a:solidFill>
                  <a:srgbClr val="007076"/>
                </a:solidFill>
                <a:latin typeface="Montserrat Medium"/>
                <a:ea typeface="Montserrat Medium"/>
                <a:cs typeface="Montserrat Medium"/>
                <a:sym typeface="Montserrat Medium"/>
              </a:rPr>
              <a:t> more generic and high-impact LASIK-related keywords associated with Lasik, Lasik surgery, and eye care. </a:t>
            </a:r>
          </a:p>
          <a:p>
            <a:pPr algn="l" marL="863601" indent="-287867" lvl="2">
              <a:lnSpc>
                <a:spcPts val="2800"/>
              </a:lnSpc>
              <a:buFont typeface="Arial"/>
              <a:buChar char="⚬"/>
            </a:pPr>
            <a:r>
              <a:rPr lang="en-US" b="true" sz="2000" spc="-54">
                <a:solidFill>
                  <a:srgbClr val="007076"/>
                </a:solidFill>
                <a:latin typeface="Montserrat Bold"/>
                <a:ea typeface="Montserrat Bold"/>
                <a:cs typeface="Montserrat Bold"/>
                <a:sym typeface="Montserrat Bold"/>
              </a:rPr>
              <a:t>Step 1:</a:t>
            </a:r>
            <a:r>
              <a:rPr lang="en-US" b="true" sz="2000" spc="-54">
                <a:solidFill>
                  <a:srgbClr val="007076"/>
                </a:solidFill>
                <a:latin typeface="Montserrat Medium"/>
                <a:ea typeface="Montserrat Medium"/>
                <a:cs typeface="Montserrat Medium"/>
                <a:sym typeface="Montserrat Medium"/>
              </a:rPr>
              <a:t> Understand audience and goals </a:t>
            </a:r>
          </a:p>
          <a:p>
            <a:pPr algn="l" marL="1295402" indent="-323850" lvl="3">
              <a:lnSpc>
                <a:spcPts val="2800"/>
              </a:lnSpc>
              <a:buFont typeface="Arial"/>
              <a:buChar char="￭"/>
            </a:pPr>
            <a:r>
              <a:rPr lang="en-US" b="true" sz="2000" spc="-54">
                <a:solidFill>
                  <a:srgbClr val="007076"/>
                </a:solidFill>
                <a:latin typeface="Montserrat Medium"/>
                <a:ea typeface="Montserrat Medium"/>
                <a:cs typeface="Montserrat Medium"/>
                <a:sym typeface="Montserrat Medium"/>
              </a:rPr>
              <a:t>Looking for lasik surgery </a:t>
            </a:r>
          </a:p>
          <a:p>
            <a:pPr algn="l" marL="863601" indent="-287867" lvl="2">
              <a:lnSpc>
                <a:spcPts val="2800"/>
              </a:lnSpc>
              <a:buFont typeface="Arial"/>
              <a:buChar char="⚬"/>
            </a:pPr>
            <a:r>
              <a:rPr lang="en-US" b="true" sz="2000" spc="-54">
                <a:solidFill>
                  <a:srgbClr val="007076"/>
                </a:solidFill>
                <a:latin typeface="Montserrat Bold"/>
                <a:ea typeface="Montserrat Bold"/>
                <a:cs typeface="Montserrat Bold"/>
                <a:sym typeface="Montserrat Bold"/>
              </a:rPr>
              <a:t>Step 2</a:t>
            </a:r>
            <a:r>
              <a:rPr lang="en-US" b="true" sz="2000" spc="-54">
                <a:solidFill>
                  <a:srgbClr val="007076"/>
                </a:solidFill>
                <a:latin typeface="Montserrat Medium"/>
                <a:ea typeface="Montserrat Medium"/>
                <a:cs typeface="Montserrat Medium"/>
                <a:sym typeface="Montserrat Medium"/>
              </a:rPr>
              <a:t>: Brainstorms keywords  </a:t>
            </a:r>
          </a:p>
          <a:p>
            <a:pPr algn="l" marL="1295402" indent="-323850" lvl="3">
              <a:lnSpc>
                <a:spcPts val="2800"/>
              </a:lnSpc>
              <a:buFont typeface="Arial"/>
              <a:buChar char="￭"/>
            </a:pPr>
            <a:r>
              <a:rPr lang="en-US" b="true" sz="2000" spc="-54">
                <a:solidFill>
                  <a:srgbClr val="007076"/>
                </a:solidFill>
                <a:latin typeface="Montserrat Medium"/>
                <a:ea typeface="Montserrat Medium"/>
                <a:cs typeface="Montserrat Medium"/>
                <a:sym typeface="Montserrat Medium"/>
              </a:rPr>
              <a:t>Start with broad terms that describe the services offered by I Love LASIK</a:t>
            </a:r>
          </a:p>
          <a:p>
            <a:pPr algn="l" marL="1295402" indent="-323850" lvl="3">
              <a:lnSpc>
                <a:spcPts val="2800"/>
              </a:lnSpc>
              <a:buFont typeface="Arial"/>
              <a:buChar char="￭"/>
            </a:pPr>
            <a:r>
              <a:rPr lang="en-US" b="true" sz="2000" spc="-54">
                <a:solidFill>
                  <a:srgbClr val="007076"/>
                </a:solidFill>
                <a:latin typeface="Montserrat Medium"/>
                <a:ea typeface="Montserrat Medium"/>
                <a:cs typeface="Montserrat Medium"/>
                <a:sym typeface="Montserrat Medium"/>
              </a:rPr>
              <a:t>"Lasik surgery," "vision correction," "eye surgery," and "Lasik procedure”. </a:t>
            </a:r>
          </a:p>
          <a:p>
            <a:pPr algn="l" marL="863601" indent="-287867" lvl="2">
              <a:lnSpc>
                <a:spcPts val="2800"/>
              </a:lnSpc>
              <a:buFont typeface="Arial"/>
              <a:buChar char="⚬"/>
            </a:pPr>
            <a:r>
              <a:rPr lang="en-US" b="true" sz="2000" spc="-54">
                <a:solidFill>
                  <a:srgbClr val="007076"/>
                </a:solidFill>
                <a:latin typeface="Montserrat Bold"/>
                <a:ea typeface="Montserrat Bold"/>
                <a:cs typeface="Montserrat Bold"/>
                <a:sym typeface="Montserrat Bold"/>
              </a:rPr>
              <a:t>Step 3</a:t>
            </a:r>
            <a:r>
              <a:rPr lang="en-US" b="true" sz="2000" spc="-54">
                <a:solidFill>
                  <a:srgbClr val="007076"/>
                </a:solidFill>
                <a:latin typeface="Montserrat Medium"/>
                <a:ea typeface="Montserrat Medium"/>
                <a:cs typeface="Montserrat Medium"/>
                <a:sym typeface="Montserrat Medium"/>
              </a:rPr>
              <a:t>: Expand them into long tails keywords  </a:t>
            </a:r>
          </a:p>
          <a:p>
            <a:pPr algn="l" marL="1295402" indent="-323850" lvl="3">
              <a:lnSpc>
                <a:spcPts val="2800"/>
              </a:lnSpc>
              <a:buFont typeface="Arial"/>
              <a:buChar char="￭"/>
            </a:pPr>
            <a:r>
              <a:rPr lang="en-US" b="true" sz="2000" spc="-54">
                <a:solidFill>
                  <a:srgbClr val="007076"/>
                </a:solidFill>
                <a:latin typeface="Montserrat Medium"/>
                <a:ea typeface="Montserrat Medium"/>
                <a:cs typeface="Montserrat Medium"/>
                <a:sym typeface="Montserrat Medium"/>
              </a:rPr>
              <a:t>“Lasik surgery in nyc”, “Lasik surgery in Manhattan”, “Lasik surgery in Brooklyn” </a:t>
            </a:r>
          </a:p>
          <a:p>
            <a:pPr algn="l" marL="1295402" indent="-323850" lvl="3">
              <a:lnSpc>
                <a:spcPts val="2800"/>
              </a:lnSpc>
              <a:buFont typeface="Arial"/>
              <a:buChar char="￭"/>
            </a:pPr>
            <a:r>
              <a:rPr lang="en-US" b="true" sz="2000" spc="-54">
                <a:solidFill>
                  <a:srgbClr val="007076"/>
                </a:solidFill>
                <a:latin typeface="Montserrat Medium"/>
                <a:ea typeface="Montserrat Medium"/>
                <a:cs typeface="Montserrat Medium"/>
                <a:sym typeface="Montserrat Medium"/>
              </a:rPr>
              <a:t>“Lasik  in NYC”, “Lasik in Manhattan”, “Lasik in Brooklyn”</a:t>
            </a:r>
          </a:p>
          <a:p>
            <a:pPr algn="l" marL="1295402" indent="-323850" lvl="3">
              <a:lnSpc>
                <a:spcPts val="2800"/>
              </a:lnSpc>
              <a:buFont typeface="Arial"/>
              <a:buChar char="￭"/>
            </a:pPr>
            <a:r>
              <a:rPr lang="en-US" b="true" sz="2000" spc="-54">
                <a:solidFill>
                  <a:srgbClr val="007076"/>
                </a:solidFill>
                <a:latin typeface="Montserrat Medium"/>
                <a:ea typeface="Montserrat Medium"/>
                <a:cs typeface="Montserrat Medium"/>
                <a:sym typeface="Montserrat Medium"/>
              </a:rPr>
              <a:t>“Lasik surgery near me”, “Lasik procedure near me” </a:t>
            </a:r>
          </a:p>
          <a:p>
            <a:pPr algn="l" marL="1295402" indent="-323850" lvl="3">
              <a:lnSpc>
                <a:spcPts val="2800"/>
              </a:lnSpc>
              <a:buFont typeface="Arial"/>
              <a:buChar char="￭"/>
            </a:pPr>
            <a:r>
              <a:rPr lang="en-US" b="true" sz="2000" spc="-54">
                <a:solidFill>
                  <a:srgbClr val="007076"/>
                </a:solidFill>
                <a:latin typeface="Montserrat Medium"/>
                <a:ea typeface="Montserrat Medium"/>
                <a:cs typeface="Montserrat Medium"/>
                <a:sym typeface="Montserrat Medium"/>
              </a:rPr>
              <a:t>“affordable Lasik surgery”, “best Lasik surgeon in NYC/Brooklyn”. </a:t>
            </a:r>
          </a:p>
          <a:p>
            <a:pPr algn="l">
              <a:lnSpc>
                <a:spcPts val="2800"/>
              </a:lnSpc>
            </a:pPr>
          </a:p>
          <a:p>
            <a:pPr algn="l">
              <a:lnSpc>
                <a:spcPts val="2800"/>
              </a:lnSpc>
            </a:pPr>
          </a:p>
          <a:p>
            <a:pPr algn="l">
              <a:lnSpc>
                <a:spcPts val="2800"/>
              </a:lnSpc>
            </a:pPr>
          </a:p>
          <a:p>
            <a:pPr algn="l">
              <a:lnSpc>
                <a:spcPts val="2800"/>
              </a:lnSpc>
            </a:pPr>
          </a:p>
          <a:p>
            <a:pPr algn="l">
              <a:lnSpc>
                <a:spcPts val="2800"/>
              </a:lnSpc>
            </a:pPr>
          </a:p>
        </p:txBody>
      </p:sp>
      <p:sp>
        <p:nvSpPr>
          <p:cNvPr name="Freeform 6" id="6"/>
          <p:cNvSpPr/>
          <p:nvPr/>
        </p:nvSpPr>
        <p:spPr>
          <a:xfrm flipH="false" flipV="false" rot="0">
            <a:off x="10221273" y="3476315"/>
            <a:ext cx="6694590" cy="5020943"/>
          </a:xfrm>
          <a:custGeom>
            <a:avLst/>
            <a:gdLst/>
            <a:ahLst/>
            <a:cxnLst/>
            <a:rect r="r" b="b" t="t" l="l"/>
            <a:pathLst>
              <a:path h="5020943" w="6694590">
                <a:moveTo>
                  <a:pt x="0" y="0"/>
                </a:moveTo>
                <a:lnTo>
                  <a:pt x="6694590" y="0"/>
                </a:lnTo>
                <a:lnTo>
                  <a:pt x="6694590" y="5020943"/>
                </a:lnTo>
                <a:lnTo>
                  <a:pt x="0" y="5020943"/>
                </a:lnTo>
                <a:lnTo>
                  <a:pt x="0" y="0"/>
                </a:lnTo>
                <a:close/>
              </a:path>
            </a:pathLst>
          </a:custGeom>
          <a:blipFill>
            <a:blip r:embed="rId3"/>
            <a:stretch>
              <a:fillRect l="0" t="0" r="0" b="0"/>
            </a:stretch>
          </a:blipFill>
        </p:spPr>
      </p:sp>
      <p:sp>
        <p:nvSpPr>
          <p:cNvPr name="TextBox 7" id="7"/>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Areas of Improvement</a:t>
            </a:r>
          </a:p>
        </p:txBody>
      </p:sp>
      <p:sp>
        <p:nvSpPr>
          <p:cNvPr name="Freeform 8" id="8"/>
          <p:cNvSpPr/>
          <p:nvPr/>
        </p:nvSpPr>
        <p:spPr>
          <a:xfrm flipH="false" flipV="false" rot="0">
            <a:off x="1188307" y="2459888"/>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84590" y="2445709"/>
            <a:ext cx="14316675" cy="968802"/>
          </a:xfrm>
          <a:prstGeom prst="rect">
            <a:avLst/>
          </a:prstGeom>
        </p:spPr>
        <p:txBody>
          <a:bodyPr anchor="t" rtlCol="false" tIns="0" lIns="0" bIns="0" rIns="0">
            <a:spAutoFit/>
          </a:bodyPr>
          <a:lstStyle/>
          <a:p>
            <a:pPr algn="just">
              <a:lnSpc>
                <a:spcPts val="3811"/>
              </a:lnSpc>
            </a:pPr>
            <a:r>
              <a:rPr lang="en-US" b="true" sz="3595" spc="-97">
                <a:solidFill>
                  <a:srgbClr val="007076"/>
                </a:solidFill>
                <a:latin typeface="Montserrat Bold"/>
                <a:ea typeface="Montserrat Bold"/>
                <a:cs typeface="Montserrat Bold"/>
                <a:sym typeface="Montserrat Bold"/>
              </a:rPr>
              <a:t>Improve Search Engine Optimizations (SEO)</a:t>
            </a:r>
          </a:p>
          <a:p>
            <a:pPr algn="just">
              <a:lnSpc>
                <a:spcPts val="3811"/>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1914" y="2041922"/>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4"/>
            <a:stretch>
              <a:fillRect l="0" t="0" r="0" b="0"/>
            </a:stretch>
          </a:blipFill>
        </p:spPr>
      </p:sp>
      <p:sp>
        <p:nvSpPr>
          <p:cNvPr name="Freeform 4" id="4"/>
          <p:cNvSpPr/>
          <p:nvPr/>
        </p:nvSpPr>
        <p:spPr>
          <a:xfrm flipH="false" flipV="false" rot="0">
            <a:off x="1031914" y="2008947"/>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28197" y="2056572"/>
            <a:ext cx="14316675" cy="492552"/>
          </a:xfrm>
          <a:prstGeom prst="rect">
            <a:avLst/>
          </a:prstGeom>
        </p:spPr>
        <p:txBody>
          <a:bodyPr anchor="t" rtlCol="false" tIns="0" lIns="0" bIns="0" rIns="0">
            <a:spAutoFit/>
          </a:bodyPr>
          <a:lstStyle/>
          <a:p>
            <a:pPr algn="just">
              <a:lnSpc>
                <a:spcPts val="3811"/>
              </a:lnSpc>
            </a:pPr>
            <a:r>
              <a:rPr lang="en-US" b="true" sz="3595" spc="-97">
                <a:solidFill>
                  <a:srgbClr val="007076"/>
                </a:solidFill>
                <a:latin typeface="Montserrat Bold"/>
                <a:ea typeface="Montserrat Bold"/>
                <a:cs typeface="Montserrat Bold"/>
                <a:sym typeface="Montserrat Bold"/>
              </a:rPr>
              <a:t>Metric to Measure: </a:t>
            </a:r>
          </a:p>
        </p:txBody>
      </p:sp>
      <p:sp>
        <p:nvSpPr>
          <p:cNvPr name="TextBox 6" id="6"/>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Search Engine Optimizations</a:t>
            </a:r>
          </a:p>
        </p:txBody>
      </p:sp>
      <p:sp>
        <p:nvSpPr>
          <p:cNvPr name="TextBox 7" id="7"/>
          <p:cNvSpPr txBox="true"/>
          <p:nvPr/>
        </p:nvSpPr>
        <p:spPr>
          <a:xfrm rot="0">
            <a:off x="1506899" y="2608980"/>
            <a:ext cx="14771755" cy="7388225"/>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Organic traffic:</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An increase in organic traffics suggest effective SEO keywords strategies. </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Keyword rankings</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Track how well the website ranks for both the broad like "Lasik surgery" and long-tail keywords like  "Lasik surgery in NYC."</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The higher the ranking = the more visibility leading to an increase in organic traffic.</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Click through rate (CTR) </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The higher CTR  = the higher % of users who click on the website link after seeing it in the search result. </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Bounce rate</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The lower the bounce rate = the smaller % who leave the website after only viewing only one page. </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Conversation rate </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The higher the conversion rate = the higher number of visitors visiting the website from organic search results completed an action. </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This could be measured through tracking calls, appointment bookings, or information requests.</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Time on page</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The higher the time on page = the higher average time visitors spend on the website --&gt; engaging and relevant content </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Page per session</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The higher the page per session = the higher average number of pages a visitor views during a session --&gt; engaging and relevant content </a:t>
            </a:r>
          </a:p>
          <a:p>
            <a:pPr algn="l">
              <a:lnSpc>
                <a:spcPts val="280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1914" y="2041922"/>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4"/>
            <a:stretch>
              <a:fillRect l="0" t="0" r="0" b="0"/>
            </a:stretch>
          </a:blipFill>
        </p:spPr>
      </p:sp>
      <p:sp>
        <p:nvSpPr>
          <p:cNvPr name="Freeform 4" id="4"/>
          <p:cNvSpPr/>
          <p:nvPr/>
        </p:nvSpPr>
        <p:spPr>
          <a:xfrm flipH="false" flipV="false" rot="0">
            <a:off x="1031914" y="2008947"/>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28197" y="2056572"/>
            <a:ext cx="14316675" cy="492552"/>
          </a:xfrm>
          <a:prstGeom prst="rect">
            <a:avLst/>
          </a:prstGeom>
        </p:spPr>
        <p:txBody>
          <a:bodyPr anchor="t" rtlCol="false" tIns="0" lIns="0" bIns="0" rIns="0">
            <a:spAutoFit/>
          </a:bodyPr>
          <a:lstStyle/>
          <a:p>
            <a:pPr algn="just">
              <a:lnSpc>
                <a:spcPts val="3811"/>
              </a:lnSpc>
            </a:pPr>
            <a:r>
              <a:rPr lang="en-US" b="true" sz="3595" spc="-97">
                <a:solidFill>
                  <a:srgbClr val="007076"/>
                </a:solidFill>
                <a:latin typeface="Montserrat Bold"/>
                <a:ea typeface="Montserrat Bold"/>
                <a:cs typeface="Montserrat Bold"/>
                <a:sym typeface="Montserrat Bold"/>
              </a:rPr>
              <a:t>Strategic partnerships with influencers</a:t>
            </a:r>
          </a:p>
        </p:txBody>
      </p:sp>
      <p:grpSp>
        <p:nvGrpSpPr>
          <p:cNvPr name="Group 6" id="6"/>
          <p:cNvGrpSpPr/>
          <p:nvPr/>
        </p:nvGrpSpPr>
        <p:grpSpPr>
          <a:xfrm rot="0">
            <a:off x="1661214" y="2876598"/>
            <a:ext cx="1190515" cy="822879"/>
            <a:chOff x="0" y="0"/>
            <a:chExt cx="4770434" cy="3230880"/>
          </a:xfrm>
        </p:grpSpPr>
        <p:sp>
          <p:nvSpPr>
            <p:cNvPr name="Freeform 7" id="7"/>
            <p:cNvSpPr/>
            <p:nvPr/>
          </p:nvSpPr>
          <p:spPr>
            <a:xfrm flipH="false" flipV="false" rot="0">
              <a:off x="5080" y="12700"/>
              <a:ext cx="4755194" cy="3205480"/>
            </a:xfrm>
            <a:custGeom>
              <a:avLst/>
              <a:gdLst/>
              <a:ahLst/>
              <a:cxnLst/>
              <a:rect r="r" b="b" t="t" l="l"/>
              <a:pathLst>
                <a:path h="3205480" w="4755194">
                  <a:moveTo>
                    <a:pt x="3965254" y="3205480"/>
                  </a:moveTo>
                  <a:lnTo>
                    <a:pt x="0" y="3205480"/>
                  </a:lnTo>
                  <a:lnTo>
                    <a:pt x="791210" y="1602740"/>
                  </a:lnTo>
                  <a:lnTo>
                    <a:pt x="0" y="0"/>
                  </a:lnTo>
                  <a:lnTo>
                    <a:pt x="3965254" y="0"/>
                  </a:lnTo>
                  <a:lnTo>
                    <a:pt x="4755194" y="1602740"/>
                  </a:lnTo>
                  <a:lnTo>
                    <a:pt x="3965254" y="3205480"/>
                  </a:lnTo>
                  <a:close/>
                </a:path>
              </a:pathLst>
            </a:custGeom>
            <a:solidFill>
              <a:srgbClr val="86EAE9"/>
            </a:solidFill>
          </p:spPr>
        </p:sp>
      </p:grpSp>
      <p:grpSp>
        <p:nvGrpSpPr>
          <p:cNvPr name="Group 8" id="8"/>
          <p:cNvGrpSpPr/>
          <p:nvPr/>
        </p:nvGrpSpPr>
        <p:grpSpPr>
          <a:xfrm rot="0">
            <a:off x="1661214" y="4055579"/>
            <a:ext cx="1190515" cy="822879"/>
            <a:chOff x="0" y="0"/>
            <a:chExt cx="4770434" cy="3230880"/>
          </a:xfrm>
        </p:grpSpPr>
        <p:sp>
          <p:nvSpPr>
            <p:cNvPr name="Freeform 9" id="9"/>
            <p:cNvSpPr/>
            <p:nvPr/>
          </p:nvSpPr>
          <p:spPr>
            <a:xfrm flipH="false" flipV="false" rot="0">
              <a:off x="5080" y="12700"/>
              <a:ext cx="4755194" cy="3205480"/>
            </a:xfrm>
            <a:custGeom>
              <a:avLst/>
              <a:gdLst/>
              <a:ahLst/>
              <a:cxnLst/>
              <a:rect r="r" b="b" t="t" l="l"/>
              <a:pathLst>
                <a:path h="3205480" w="4755194">
                  <a:moveTo>
                    <a:pt x="3965254" y="3205480"/>
                  </a:moveTo>
                  <a:lnTo>
                    <a:pt x="0" y="3205480"/>
                  </a:lnTo>
                  <a:lnTo>
                    <a:pt x="791210" y="1602740"/>
                  </a:lnTo>
                  <a:lnTo>
                    <a:pt x="0" y="0"/>
                  </a:lnTo>
                  <a:lnTo>
                    <a:pt x="3965254" y="0"/>
                  </a:lnTo>
                  <a:lnTo>
                    <a:pt x="4755194" y="1602740"/>
                  </a:lnTo>
                  <a:lnTo>
                    <a:pt x="3965254" y="3205480"/>
                  </a:lnTo>
                  <a:close/>
                </a:path>
              </a:pathLst>
            </a:custGeom>
            <a:solidFill>
              <a:srgbClr val="3EDAD8"/>
            </a:solidFill>
          </p:spPr>
        </p:sp>
      </p:grpSp>
      <p:grpSp>
        <p:nvGrpSpPr>
          <p:cNvPr name="Group 10" id="10"/>
          <p:cNvGrpSpPr/>
          <p:nvPr/>
        </p:nvGrpSpPr>
        <p:grpSpPr>
          <a:xfrm rot="0">
            <a:off x="1661214" y="5235551"/>
            <a:ext cx="1190515" cy="822879"/>
            <a:chOff x="0" y="0"/>
            <a:chExt cx="4770434" cy="3230880"/>
          </a:xfrm>
        </p:grpSpPr>
        <p:sp>
          <p:nvSpPr>
            <p:cNvPr name="Freeform 11" id="11"/>
            <p:cNvSpPr/>
            <p:nvPr/>
          </p:nvSpPr>
          <p:spPr>
            <a:xfrm flipH="false" flipV="false" rot="0">
              <a:off x="5080" y="12700"/>
              <a:ext cx="4755194" cy="3205480"/>
            </a:xfrm>
            <a:custGeom>
              <a:avLst/>
              <a:gdLst/>
              <a:ahLst/>
              <a:cxnLst/>
              <a:rect r="r" b="b" t="t" l="l"/>
              <a:pathLst>
                <a:path h="3205480" w="4755194">
                  <a:moveTo>
                    <a:pt x="3965254" y="3205480"/>
                  </a:moveTo>
                  <a:lnTo>
                    <a:pt x="0" y="3205480"/>
                  </a:lnTo>
                  <a:lnTo>
                    <a:pt x="791210" y="1602740"/>
                  </a:lnTo>
                  <a:lnTo>
                    <a:pt x="0" y="0"/>
                  </a:lnTo>
                  <a:lnTo>
                    <a:pt x="3965254" y="0"/>
                  </a:lnTo>
                  <a:lnTo>
                    <a:pt x="4755194" y="1602740"/>
                  </a:lnTo>
                  <a:lnTo>
                    <a:pt x="3965254" y="3205480"/>
                  </a:lnTo>
                  <a:close/>
                </a:path>
              </a:pathLst>
            </a:custGeom>
            <a:solidFill>
              <a:srgbClr val="37C9EF"/>
            </a:solidFill>
          </p:spPr>
        </p:sp>
      </p:grpSp>
      <p:grpSp>
        <p:nvGrpSpPr>
          <p:cNvPr name="Group 12" id="12"/>
          <p:cNvGrpSpPr/>
          <p:nvPr/>
        </p:nvGrpSpPr>
        <p:grpSpPr>
          <a:xfrm rot="0">
            <a:off x="1661214" y="6415523"/>
            <a:ext cx="1190515" cy="822879"/>
            <a:chOff x="0" y="0"/>
            <a:chExt cx="4770434" cy="3230880"/>
          </a:xfrm>
        </p:grpSpPr>
        <p:sp>
          <p:nvSpPr>
            <p:cNvPr name="Freeform 13" id="13"/>
            <p:cNvSpPr/>
            <p:nvPr/>
          </p:nvSpPr>
          <p:spPr>
            <a:xfrm flipH="false" flipV="false" rot="0">
              <a:off x="5080" y="12700"/>
              <a:ext cx="4755194" cy="3205480"/>
            </a:xfrm>
            <a:custGeom>
              <a:avLst/>
              <a:gdLst/>
              <a:ahLst/>
              <a:cxnLst/>
              <a:rect r="r" b="b" t="t" l="l"/>
              <a:pathLst>
                <a:path h="3205480" w="4755194">
                  <a:moveTo>
                    <a:pt x="3965254" y="3205480"/>
                  </a:moveTo>
                  <a:lnTo>
                    <a:pt x="0" y="3205480"/>
                  </a:lnTo>
                  <a:lnTo>
                    <a:pt x="791210" y="1602740"/>
                  </a:lnTo>
                  <a:lnTo>
                    <a:pt x="0" y="0"/>
                  </a:lnTo>
                  <a:lnTo>
                    <a:pt x="3965254" y="0"/>
                  </a:lnTo>
                  <a:lnTo>
                    <a:pt x="4755194" y="1602740"/>
                  </a:lnTo>
                  <a:lnTo>
                    <a:pt x="3965254" y="3205480"/>
                  </a:lnTo>
                  <a:close/>
                </a:path>
              </a:pathLst>
            </a:custGeom>
            <a:solidFill>
              <a:srgbClr val="2C92D5"/>
            </a:solidFill>
          </p:spPr>
        </p:sp>
      </p:grpSp>
      <p:grpSp>
        <p:nvGrpSpPr>
          <p:cNvPr name="Group 14" id="14"/>
          <p:cNvGrpSpPr/>
          <p:nvPr/>
        </p:nvGrpSpPr>
        <p:grpSpPr>
          <a:xfrm rot="0">
            <a:off x="1661214" y="7595313"/>
            <a:ext cx="1190515" cy="822879"/>
            <a:chOff x="0" y="0"/>
            <a:chExt cx="4770434" cy="3230880"/>
          </a:xfrm>
        </p:grpSpPr>
        <p:sp>
          <p:nvSpPr>
            <p:cNvPr name="Freeform 15" id="15"/>
            <p:cNvSpPr/>
            <p:nvPr/>
          </p:nvSpPr>
          <p:spPr>
            <a:xfrm flipH="false" flipV="false" rot="0">
              <a:off x="5080" y="12700"/>
              <a:ext cx="4755194" cy="3205480"/>
            </a:xfrm>
            <a:custGeom>
              <a:avLst/>
              <a:gdLst/>
              <a:ahLst/>
              <a:cxnLst/>
              <a:rect r="r" b="b" t="t" l="l"/>
              <a:pathLst>
                <a:path h="3205480" w="4755194">
                  <a:moveTo>
                    <a:pt x="3965254" y="3205480"/>
                  </a:moveTo>
                  <a:lnTo>
                    <a:pt x="0" y="3205480"/>
                  </a:lnTo>
                  <a:lnTo>
                    <a:pt x="791210" y="1602740"/>
                  </a:lnTo>
                  <a:lnTo>
                    <a:pt x="0" y="0"/>
                  </a:lnTo>
                  <a:lnTo>
                    <a:pt x="3965254" y="0"/>
                  </a:lnTo>
                  <a:lnTo>
                    <a:pt x="4755194" y="1602740"/>
                  </a:lnTo>
                  <a:lnTo>
                    <a:pt x="3965254" y="3205480"/>
                  </a:lnTo>
                  <a:close/>
                </a:path>
              </a:pathLst>
            </a:custGeom>
            <a:solidFill>
              <a:srgbClr val="13538A"/>
            </a:solidFill>
          </p:spPr>
        </p:sp>
      </p:grpSp>
      <p:sp>
        <p:nvSpPr>
          <p:cNvPr name="TextBox 16" id="16"/>
          <p:cNvSpPr txBox="true"/>
          <p:nvPr/>
        </p:nvSpPr>
        <p:spPr>
          <a:xfrm rot="0">
            <a:off x="3146312" y="2973672"/>
            <a:ext cx="13543665" cy="674370"/>
          </a:xfrm>
          <a:prstGeom prst="rect">
            <a:avLst/>
          </a:prstGeom>
        </p:spPr>
        <p:txBody>
          <a:bodyPr anchor="t" rtlCol="false" tIns="0" lIns="0" bIns="0" rIns="0">
            <a:spAutoFit/>
          </a:bodyPr>
          <a:lstStyle/>
          <a:p>
            <a:pPr algn="just">
              <a:lnSpc>
                <a:spcPts val="2700"/>
              </a:lnSpc>
            </a:pPr>
            <a:r>
              <a:rPr lang="en-US" sz="1800" spc="36">
                <a:solidFill>
                  <a:srgbClr val="007076"/>
                </a:solidFill>
                <a:latin typeface="Montserrat"/>
                <a:ea typeface="Montserrat"/>
                <a:cs typeface="Montserrat"/>
                <a:sym typeface="Montserrat"/>
              </a:rPr>
              <a:t>Fin</a:t>
            </a:r>
            <a:r>
              <a:rPr lang="en-US" sz="1800" spc="36">
                <a:solidFill>
                  <a:srgbClr val="007076"/>
                </a:solidFill>
                <a:latin typeface="Montserrat"/>
                <a:ea typeface="Montserrat"/>
                <a:cs typeface="Montserrat"/>
                <a:sym typeface="Montserrat"/>
              </a:rPr>
              <a:t>d high-engagement influencers interested in complimentary LASIK surgery in exchange for social media content creation.</a:t>
            </a:r>
          </a:p>
        </p:txBody>
      </p:sp>
      <p:sp>
        <p:nvSpPr>
          <p:cNvPr name="TextBox 17" id="17"/>
          <p:cNvSpPr txBox="true"/>
          <p:nvPr/>
        </p:nvSpPr>
        <p:spPr>
          <a:xfrm rot="0">
            <a:off x="3146312" y="4026923"/>
            <a:ext cx="13560828" cy="1360170"/>
          </a:xfrm>
          <a:prstGeom prst="rect">
            <a:avLst/>
          </a:prstGeom>
        </p:spPr>
        <p:txBody>
          <a:bodyPr anchor="t" rtlCol="false" tIns="0" lIns="0" bIns="0" rIns="0">
            <a:spAutoFit/>
          </a:bodyPr>
          <a:lstStyle/>
          <a:p>
            <a:pPr algn="just">
              <a:lnSpc>
                <a:spcPts val="2700"/>
              </a:lnSpc>
            </a:pPr>
            <a:r>
              <a:rPr lang="en-US" sz="1800" spc="36">
                <a:solidFill>
                  <a:srgbClr val="007076"/>
                </a:solidFill>
                <a:latin typeface="Montserrat"/>
                <a:ea typeface="Montserrat"/>
                <a:cs typeface="Montserrat"/>
                <a:sym typeface="Montserrat"/>
              </a:rPr>
              <a:t>Reach out to selected influencers to gauge interest and negotiate terms of collaboration. They should be influential in health, lifestyle, beauty, or local community sectors with strong and positive social media presence and high engagement rate (likes, comments, shares).</a:t>
            </a:r>
          </a:p>
          <a:p>
            <a:pPr algn="just">
              <a:lnSpc>
                <a:spcPts val="2700"/>
              </a:lnSpc>
            </a:pPr>
          </a:p>
        </p:txBody>
      </p:sp>
      <p:sp>
        <p:nvSpPr>
          <p:cNvPr name="TextBox 18" id="18"/>
          <p:cNvSpPr txBox="true"/>
          <p:nvPr/>
        </p:nvSpPr>
        <p:spPr>
          <a:xfrm rot="0">
            <a:off x="3146312" y="5403191"/>
            <a:ext cx="13769279" cy="674370"/>
          </a:xfrm>
          <a:prstGeom prst="rect">
            <a:avLst/>
          </a:prstGeom>
        </p:spPr>
        <p:txBody>
          <a:bodyPr anchor="t" rtlCol="false" tIns="0" lIns="0" bIns="0" rIns="0">
            <a:spAutoFit/>
          </a:bodyPr>
          <a:lstStyle/>
          <a:p>
            <a:pPr algn="just">
              <a:lnSpc>
                <a:spcPts val="2700"/>
              </a:lnSpc>
            </a:pPr>
            <a:r>
              <a:rPr lang="en-US" sz="1800" spc="36">
                <a:solidFill>
                  <a:srgbClr val="007076"/>
                </a:solidFill>
                <a:latin typeface="Montserrat"/>
                <a:ea typeface="Montserrat"/>
                <a:cs typeface="Montserrat"/>
                <a:sym typeface="Montserrat"/>
              </a:rPr>
              <a:t>Provide influencers with complimentary LASIK surgery and guidelines for content creation ((key messages, relevant hashtags, appropriate tagging protocols, and any necessary compliance requirements).</a:t>
            </a:r>
          </a:p>
        </p:txBody>
      </p:sp>
      <p:sp>
        <p:nvSpPr>
          <p:cNvPr name="TextBox 19" id="19"/>
          <p:cNvSpPr txBox="true"/>
          <p:nvPr/>
        </p:nvSpPr>
        <p:spPr>
          <a:xfrm rot="0">
            <a:off x="3146312" y="6481381"/>
            <a:ext cx="13769279" cy="674370"/>
          </a:xfrm>
          <a:prstGeom prst="rect">
            <a:avLst/>
          </a:prstGeom>
        </p:spPr>
        <p:txBody>
          <a:bodyPr anchor="t" rtlCol="false" tIns="0" lIns="0" bIns="0" rIns="0">
            <a:spAutoFit/>
          </a:bodyPr>
          <a:lstStyle/>
          <a:p>
            <a:pPr algn="just">
              <a:lnSpc>
                <a:spcPts val="2700"/>
              </a:lnSpc>
            </a:pPr>
            <a:r>
              <a:rPr lang="en-US" sz="1800" spc="36">
                <a:solidFill>
                  <a:srgbClr val="007076"/>
                </a:solidFill>
                <a:latin typeface="Montserrat"/>
                <a:ea typeface="Montserrat"/>
                <a:cs typeface="Montserrat"/>
                <a:sym typeface="Montserrat"/>
              </a:rPr>
              <a:t>Encourage influencers to create engaging content showcasing their LASIK experience and tag I Love LASIK on social media platforms.</a:t>
            </a:r>
          </a:p>
        </p:txBody>
      </p:sp>
      <p:sp>
        <p:nvSpPr>
          <p:cNvPr name="TextBox 20" id="20"/>
          <p:cNvSpPr txBox="true"/>
          <p:nvPr/>
        </p:nvSpPr>
        <p:spPr>
          <a:xfrm rot="0">
            <a:off x="3146312" y="7521120"/>
            <a:ext cx="13964733" cy="1017270"/>
          </a:xfrm>
          <a:prstGeom prst="rect">
            <a:avLst/>
          </a:prstGeom>
        </p:spPr>
        <p:txBody>
          <a:bodyPr anchor="t" rtlCol="false" tIns="0" lIns="0" bIns="0" rIns="0">
            <a:spAutoFit/>
          </a:bodyPr>
          <a:lstStyle/>
          <a:p>
            <a:pPr algn="just">
              <a:lnSpc>
                <a:spcPts val="2700"/>
              </a:lnSpc>
            </a:pPr>
            <a:r>
              <a:rPr lang="en-US" sz="1800" spc="36">
                <a:solidFill>
                  <a:srgbClr val="007076"/>
                </a:solidFill>
                <a:latin typeface="Montserrat"/>
                <a:ea typeface="Montserrat"/>
                <a:cs typeface="Montserrat"/>
                <a:sym typeface="Montserrat"/>
              </a:rPr>
              <a:t>Amplify visibility by reposting influencer-generated content on I Love LASIK's social media channels and engaging with audience feedback and actively responding to questions and comments on both the influencer’s and clinic’s posts to foster engagement.</a:t>
            </a:r>
          </a:p>
        </p:txBody>
      </p:sp>
      <p:grpSp>
        <p:nvGrpSpPr>
          <p:cNvPr name="Group 21" id="21"/>
          <p:cNvGrpSpPr/>
          <p:nvPr/>
        </p:nvGrpSpPr>
        <p:grpSpPr>
          <a:xfrm rot="0">
            <a:off x="1661214" y="8770617"/>
            <a:ext cx="1190515" cy="822879"/>
            <a:chOff x="0" y="0"/>
            <a:chExt cx="4770434" cy="3230880"/>
          </a:xfrm>
        </p:grpSpPr>
        <p:sp>
          <p:nvSpPr>
            <p:cNvPr name="Freeform 22" id="22"/>
            <p:cNvSpPr/>
            <p:nvPr/>
          </p:nvSpPr>
          <p:spPr>
            <a:xfrm flipH="false" flipV="false" rot="0">
              <a:off x="5080" y="12700"/>
              <a:ext cx="4755194" cy="3205480"/>
            </a:xfrm>
            <a:custGeom>
              <a:avLst/>
              <a:gdLst/>
              <a:ahLst/>
              <a:cxnLst/>
              <a:rect r="r" b="b" t="t" l="l"/>
              <a:pathLst>
                <a:path h="3205480" w="4755194">
                  <a:moveTo>
                    <a:pt x="3965254" y="3205480"/>
                  </a:moveTo>
                  <a:lnTo>
                    <a:pt x="0" y="3205480"/>
                  </a:lnTo>
                  <a:lnTo>
                    <a:pt x="791210" y="1602740"/>
                  </a:lnTo>
                  <a:lnTo>
                    <a:pt x="0" y="0"/>
                  </a:lnTo>
                  <a:lnTo>
                    <a:pt x="3965254" y="0"/>
                  </a:lnTo>
                  <a:lnTo>
                    <a:pt x="4755194" y="1602740"/>
                  </a:lnTo>
                  <a:lnTo>
                    <a:pt x="3965254" y="3205480"/>
                  </a:lnTo>
                  <a:close/>
                </a:path>
              </a:pathLst>
            </a:custGeom>
            <a:solidFill>
              <a:srgbClr val="13538A"/>
            </a:solidFill>
          </p:spPr>
        </p:sp>
      </p:grpSp>
      <p:sp>
        <p:nvSpPr>
          <p:cNvPr name="TextBox 23" id="23"/>
          <p:cNvSpPr txBox="true"/>
          <p:nvPr/>
        </p:nvSpPr>
        <p:spPr>
          <a:xfrm rot="0">
            <a:off x="3146312" y="8831760"/>
            <a:ext cx="13964733" cy="674370"/>
          </a:xfrm>
          <a:prstGeom prst="rect">
            <a:avLst/>
          </a:prstGeom>
        </p:spPr>
        <p:txBody>
          <a:bodyPr anchor="t" rtlCol="false" tIns="0" lIns="0" bIns="0" rIns="0">
            <a:spAutoFit/>
          </a:bodyPr>
          <a:lstStyle/>
          <a:p>
            <a:pPr algn="just">
              <a:lnSpc>
                <a:spcPts val="2700"/>
              </a:lnSpc>
            </a:pPr>
            <a:r>
              <a:rPr lang="en-US" sz="1800" spc="36">
                <a:solidFill>
                  <a:srgbClr val="007076"/>
                </a:solidFill>
                <a:latin typeface="Montserrat"/>
                <a:ea typeface="Montserrat"/>
                <a:cs typeface="Montserrat"/>
                <a:sym typeface="Montserrat"/>
              </a:rPr>
              <a:t>Incentivize engagement by offering 5-10% commission for referrals made under influencers' names, further motivating them to promote the clinic and drive conversions.</a:t>
            </a:r>
          </a:p>
        </p:txBody>
      </p:sp>
      <p:sp>
        <p:nvSpPr>
          <p:cNvPr name="TextBox 24" id="24"/>
          <p:cNvSpPr txBox="true"/>
          <p:nvPr/>
        </p:nvSpPr>
        <p:spPr>
          <a:xfrm rot="0">
            <a:off x="1595180" y="3062612"/>
            <a:ext cx="1190515"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1</a:t>
            </a:r>
          </a:p>
        </p:txBody>
      </p:sp>
      <p:sp>
        <p:nvSpPr>
          <p:cNvPr name="TextBox 25" id="25"/>
          <p:cNvSpPr txBox="true"/>
          <p:nvPr/>
        </p:nvSpPr>
        <p:spPr>
          <a:xfrm rot="0">
            <a:off x="1642164" y="4222543"/>
            <a:ext cx="1190515"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2</a:t>
            </a:r>
          </a:p>
        </p:txBody>
      </p:sp>
      <p:sp>
        <p:nvSpPr>
          <p:cNvPr name="TextBox 26" id="26"/>
          <p:cNvSpPr txBox="true"/>
          <p:nvPr/>
        </p:nvSpPr>
        <p:spPr>
          <a:xfrm rot="0">
            <a:off x="1661214" y="5421383"/>
            <a:ext cx="1190515"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3</a:t>
            </a:r>
          </a:p>
        </p:txBody>
      </p:sp>
      <p:sp>
        <p:nvSpPr>
          <p:cNvPr name="TextBox 27" id="27"/>
          <p:cNvSpPr txBox="true"/>
          <p:nvPr/>
        </p:nvSpPr>
        <p:spPr>
          <a:xfrm rot="0">
            <a:off x="1661214" y="6601355"/>
            <a:ext cx="1190515"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4</a:t>
            </a:r>
          </a:p>
        </p:txBody>
      </p:sp>
      <p:sp>
        <p:nvSpPr>
          <p:cNvPr name="TextBox 28" id="28"/>
          <p:cNvSpPr txBox="true"/>
          <p:nvPr/>
        </p:nvSpPr>
        <p:spPr>
          <a:xfrm rot="0">
            <a:off x="1661214" y="7781328"/>
            <a:ext cx="1190515"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5</a:t>
            </a:r>
          </a:p>
        </p:txBody>
      </p:sp>
      <p:sp>
        <p:nvSpPr>
          <p:cNvPr name="TextBox 29" id="29"/>
          <p:cNvSpPr txBox="true"/>
          <p:nvPr/>
        </p:nvSpPr>
        <p:spPr>
          <a:xfrm rot="0">
            <a:off x="1604705" y="8932725"/>
            <a:ext cx="1190515"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6</a:t>
            </a:r>
          </a:p>
        </p:txBody>
      </p:sp>
      <p:sp>
        <p:nvSpPr>
          <p:cNvPr name="TextBox 30" id="30"/>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Maximize Social Media</a:t>
            </a:r>
            <a:r>
              <a:rPr lang="en-US" sz="6214">
                <a:solidFill>
                  <a:srgbClr val="007076"/>
                </a:solidFill>
                <a:latin typeface="Anton"/>
                <a:ea typeface="Anton"/>
                <a:cs typeface="Anton"/>
                <a:sym typeface="Anton"/>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3905" y="1791774"/>
            <a:ext cx="10756189" cy="7659331"/>
            <a:chOff x="0" y="0"/>
            <a:chExt cx="17138316" cy="12203953"/>
          </a:xfrm>
        </p:grpSpPr>
        <p:sp>
          <p:nvSpPr>
            <p:cNvPr name="Freeform 3" id="3"/>
            <p:cNvSpPr/>
            <p:nvPr/>
          </p:nvSpPr>
          <p:spPr>
            <a:xfrm flipH="false" flipV="false" rot="0">
              <a:off x="0" y="0"/>
              <a:ext cx="17138315" cy="12203954"/>
            </a:xfrm>
            <a:custGeom>
              <a:avLst/>
              <a:gdLst/>
              <a:ahLst/>
              <a:cxnLst/>
              <a:rect r="r" b="b" t="t" l="l"/>
              <a:pathLst>
                <a:path h="12203954" w="17138315">
                  <a:moveTo>
                    <a:pt x="0" y="0"/>
                  </a:moveTo>
                  <a:lnTo>
                    <a:pt x="0" y="12203954"/>
                  </a:lnTo>
                  <a:lnTo>
                    <a:pt x="17138315" y="12203954"/>
                  </a:lnTo>
                  <a:lnTo>
                    <a:pt x="17138315" y="0"/>
                  </a:lnTo>
                  <a:lnTo>
                    <a:pt x="0" y="0"/>
                  </a:lnTo>
                  <a:close/>
                  <a:moveTo>
                    <a:pt x="17077356" y="12142993"/>
                  </a:moveTo>
                  <a:lnTo>
                    <a:pt x="59690" y="12142993"/>
                  </a:lnTo>
                  <a:lnTo>
                    <a:pt x="59690" y="59690"/>
                  </a:lnTo>
                  <a:lnTo>
                    <a:pt x="17077356" y="59690"/>
                  </a:lnTo>
                  <a:lnTo>
                    <a:pt x="17077356" y="12142993"/>
                  </a:lnTo>
                  <a:close/>
                </a:path>
              </a:pathLst>
            </a:custGeom>
            <a:solidFill>
              <a:srgbClr val="1EBCB7"/>
            </a:solidFill>
          </p:spPr>
        </p:sp>
      </p:grpSp>
      <p:sp>
        <p:nvSpPr>
          <p:cNvPr name="Freeform 4" id="4"/>
          <p:cNvSpPr/>
          <p:nvPr/>
        </p:nvSpPr>
        <p:spPr>
          <a:xfrm flipH="false" flipV="false" rot="0">
            <a:off x="1031914" y="2041922"/>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4"/>
            <a:stretch>
              <a:fillRect l="0" t="0" r="0" b="0"/>
            </a:stretch>
          </a:blipFill>
        </p:spPr>
      </p:sp>
      <p:sp>
        <p:nvSpPr>
          <p:cNvPr name="Freeform 6" id="6"/>
          <p:cNvSpPr/>
          <p:nvPr/>
        </p:nvSpPr>
        <p:spPr>
          <a:xfrm flipH="false" flipV="false" rot="0">
            <a:off x="1031914" y="2008947"/>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628197" y="2056572"/>
            <a:ext cx="14316675" cy="492552"/>
          </a:xfrm>
          <a:prstGeom prst="rect">
            <a:avLst/>
          </a:prstGeom>
        </p:spPr>
        <p:txBody>
          <a:bodyPr anchor="t" rtlCol="false" tIns="0" lIns="0" bIns="0" rIns="0">
            <a:spAutoFit/>
          </a:bodyPr>
          <a:lstStyle/>
          <a:p>
            <a:pPr algn="just">
              <a:lnSpc>
                <a:spcPts val="3811"/>
              </a:lnSpc>
            </a:pPr>
            <a:r>
              <a:rPr lang="en-US" b="true" sz="3595" spc="-97">
                <a:solidFill>
                  <a:srgbClr val="007076"/>
                </a:solidFill>
                <a:latin typeface="Montserrat Bold"/>
                <a:ea typeface="Montserrat Bold"/>
                <a:cs typeface="Montserrat Bold"/>
                <a:sym typeface="Montserrat Bold"/>
              </a:rPr>
              <a:t>Metric to Measure: </a:t>
            </a:r>
          </a:p>
        </p:txBody>
      </p:sp>
      <p:sp>
        <p:nvSpPr>
          <p:cNvPr name="TextBox 8" id="8"/>
          <p:cNvSpPr txBox="true"/>
          <p:nvPr/>
        </p:nvSpPr>
        <p:spPr>
          <a:xfrm rot="0">
            <a:off x="1031914" y="494732"/>
            <a:ext cx="13257545"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Strategic partnerships with influencers</a:t>
            </a:r>
          </a:p>
        </p:txBody>
      </p:sp>
      <p:sp>
        <p:nvSpPr>
          <p:cNvPr name="TextBox 9" id="9"/>
          <p:cNvSpPr txBox="true"/>
          <p:nvPr/>
        </p:nvSpPr>
        <p:spPr>
          <a:xfrm rot="0">
            <a:off x="1506899" y="2628030"/>
            <a:ext cx="9533782" cy="2101850"/>
          </a:xfrm>
          <a:prstGeom prst="rect">
            <a:avLst/>
          </a:prstGeom>
        </p:spPr>
        <p:txBody>
          <a:bodyPr anchor="t" rtlCol="false" tIns="0" lIns="0" bIns="0" rIns="0">
            <a:spAutoFit/>
          </a:bodyPr>
          <a:lstStyle/>
          <a:p>
            <a:pPr algn="l" marL="431801" indent="-215900" lvl="1">
              <a:lnSpc>
                <a:spcPts val="2800"/>
              </a:lnSpc>
              <a:buFont typeface="Arial"/>
              <a:buChar char="•"/>
            </a:pPr>
            <a:r>
              <a:rPr lang="en-US" sz="2000" spc="-54">
                <a:solidFill>
                  <a:srgbClr val="007076"/>
                </a:solidFill>
                <a:latin typeface="Montserrat"/>
                <a:ea typeface="Montserrat"/>
                <a:cs typeface="Montserrat"/>
                <a:sym typeface="Montserrat"/>
              </a:rPr>
              <a:t>Interaction levels on influencers’ posts (engagement rates) </a:t>
            </a:r>
          </a:p>
          <a:p>
            <a:pPr algn="l" marL="431801" indent="-215900" lvl="1">
              <a:lnSpc>
                <a:spcPts val="2800"/>
              </a:lnSpc>
              <a:buFont typeface="Arial"/>
              <a:buChar char="•"/>
            </a:pPr>
            <a:r>
              <a:rPr lang="en-US" sz="2000" spc="-54">
                <a:solidFill>
                  <a:srgbClr val="007076"/>
                </a:solidFill>
                <a:latin typeface="Montserrat"/>
                <a:ea typeface="Montserrat"/>
                <a:cs typeface="Montserrat"/>
                <a:sym typeface="Montserrat"/>
              </a:rPr>
              <a:t>Traffic to the clinic’s website from influencer links.</a:t>
            </a:r>
          </a:p>
          <a:p>
            <a:pPr algn="l" marL="431801" indent="-215900" lvl="1">
              <a:lnSpc>
                <a:spcPts val="2800"/>
              </a:lnSpc>
              <a:buFont typeface="Arial"/>
              <a:buChar char="•"/>
            </a:pPr>
            <a:r>
              <a:rPr lang="en-US" sz="2000" spc="-54">
                <a:solidFill>
                  <a:srgbClr val="007076"/>
                </a:solidFill>
                <a:latin typeface="Montserrat"/>
                <a:ea typeface="Montserrat"/>
                <a:cs typeface="Montserrat"/>
                <a:sym typeface="Montserrat"/>
              </a:rPr>
              <a:t>Conversion rates from potential client inquiries to actual surgeries performed. </a:t>
            </a:r>
          </a:p>
          <a:p>
            <a:pPr algn="l">
              <a:lnSpc>
                <a:spcPts val="2800"/>
              </a:lnSpc>
            </a:pPr>
          </a:p>
          <a:p>
            <a:pPr algn="l">
              <a:lnSpc>
                <a:spcPts val="2800"/>
              </a:lnSpc>
            </a:pPr>
          </a:p>
        </p:txBody>
      </p:sp>
      <p:sp>
        <p:nvSpPr>
          <p:cNvPr name="Freeform 10" id="10"/>
          <p:cNvSpPr/>
          <p:nvPr/>
        </p:nvSpPr>
        <p:spPr>
          <a:xfrm flipH="false" flipV="false" rot="0">
            <a:off x="1028700" y="4246852"/>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624983" y="4294477"/>
            <a:ext cx="9067635" cy="492552"/>
          </a:xfrm>
          <a:prstGeom prst="rect">
            <a:avLst/>
          </a:prstGeom>
        </p:spPr>
        <p:txBody>
          <a:bodyPr anchor="t" rtlCol="false" tIns="0" lIns="0" bIns="0" rIns="0">
            <a:spAutoFit/>
          </a:bodyPr>
          <a:lstStyle/>
          <a:p>
            <a:pPr algn="just">
              <a:lnSpc>
                <a:spcPts val="3811"/>
              </a:lnSpc>
            </a:pPr>
            <a:r>
              <a:rPr lang="en-US" b="true" sz="3595" spc="-97">
                <a:solidFill>
                  <a:srgbClr val="007076"/>
                </a:solidFill>
                <a:latin typeface="Montserrat Bold"/>
                <a:ea typeface="Montserrat Bold"/>
                <a:cs typeface="Montserrat Bold"/>
                <a:sym typeface="Montserrat Bold"/>
              </a:rPr>
              <a:t>Budget </a:t>
            </a:r>
            <a:r>
              <a:rPr lang="en-US" sz="3595" spc="-97">
                <a:solidFill>
                  <a:srgbClr val="007076"/>
                </a:solidFill>
                <a:latin typeface="Montserrat"/>
                <a:ea typeface="Montserrat"/>
                <a:cs typeface="Montserrat"/>
                <a:sym typeface="Montserrat"/>
              </a:rPr>
              <a:t>(3 influencers) </a:t>
            </a:r>
          </a:p>
        </p:txBody>
      </p:sp>
      <p:sp>
        <p:nvSpPr>
          <p:cNvPr name="TextBox 12" id="12"/>
          <p:cNvSpPr txBox="true"/>
          <p:nvPr/>
        </p:nvSpPr>
        <p:spPr>
          <a:xfrm rot="0">
            <a:off x="1506899" y="4891804"/>
            <a:ext cx="9927469" cy="4568825"/>
          </a:xfrm>
          <a:prstGeom prst="rect">
            <a:avLst/>
          </a:prstGeom>
        </p:spPr>
        <p:txBody>
          <a:bodyPr anchor="t" rtlCol="false" tIns="0" lIns="0" bIns="0" rIns="0">
            <a:spAutoFit/>
          </a:bodyPr>
          <a:lstStyle/>
          <a:p>
            <a:pPr algn="l" marL="431801" indent="-215900" lvl="1">
              <a:lnSpc>
                <a:spcPts val="2800"/>
              </a:lnSpc>
              <a:buFont typeface="Arial"/>
              <a:buChar char="•"/>
            </a:pPr>
            <a:r>
              <a:rPr lang="en-US" sz="2000" spc="-54">
                <a:solidFill>
                  <a:srgbClr val="007076"/>
                </a:solidFill>
                <a:latin typeface="Montserrat"/>
                <a:ea typeface="Montserrat"/>
                <a:cs typeface="Montserrat"/>
                <a:sym typeface="Montserrat"/>
              </a:rPr>
              <a:t>Set aside a budget for complimentary surgeries, payment for influencers, and possible referral commissions.</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Cost per Surgery</a:t>
            </a:r>
            <a:r>
              <a:rPr lang="en-US" sz="2000" spc="-54">
                <a:solidFill>
                  <a:srgbClr val="007076"/>
                </a:solidFill>
                <a:latin typeface="Montserrat"/>
                <a:ea typeface="Montserrat"/>
                <a:cs typeface="Montserrat"/>
                <a:sym typeface="Montserrat"/>
              </a:rPr>
              <a:t>: </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Assume the cost of each LASIK surgery is about $2,000.</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Total cost for 3</a:t>
            </a:r>
            <a:r>
              <a:rPr lang="en-US" sz="2000" spc="-54">
                <a:solidFill>
                  <a:srgbClr val="007076"/>
                </a:solidFill>
                <a:latin typeface="Montserrat"/>
                <a:ea typeface="Montserrat"/>
                <a:cs typeface="Montserrat"/>
                <a:sym typeface="Montserrat"/>
              </a:rPr>
              <a:t>:  3 x $2,000 = $6,000.</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Influencer Fees</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Mid-tier influencers: ~$1,000 to $5,000/ influencer.</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Total cost for 3: 3 x average $3500 = $10,500 </a:t>
            </a:r>
          </a:p>
          <a:p>
            <a:pPr algn="l" marL="431801" indent="-215900" lvl="1">
              <a:lnSpc>
                <a:spcPts val="2800"/>
              </a:lnSpc>
              <a:buFont typeface="Arial"/>
              <a:buChar char="•"/>
            </a:pPr>
            <a:r>
              <a:rPr lang="en-US" b="true" sz="2000" spc="-54">
                <a:solidFill>
                  <a:srgbClr val="007076"/>
                </a:solidFill>
                <a:latin typeface="Montserrat Bold"/>
                <a:ea typeface="Montserrat Bold"/>
                <a:cs typeface="Montserrat Bold"/>
                <a:sym typeface="Montserrat Bold"/>
              </a:rPr>
              <a:t>Referral Commissions</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Commission Rate:  5-10% </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Estimated Revenue per Referral:$200 per booking for 10% commission</a:t>
            </a:r>
          </a:p>
          <a:p>
            <a:pPr algn="l" marL="863601" indent="-287867" lvl="2">
              <a:lnSpc>
                <a:spcPts val="2800"/>
              </a:lnSpc>
              <a:buFont typeface="Arial"/>
              <a:buChar char="⚬"/>
            </a:pPr>
            <a:r>
              <a:rPr lang="en-US" sz="2000" spc="-54">
                <a:solidFill>
                  <a:srgbClr val="007076"/>
                </a:solidFill>
                <a:latin typeface="Montserrat"/>
                <a:ea typeface="Montserrat"/>
                <a:cs typeface="Montserrat"/>
                <a:sym typeface="Montserrat"/>
              </a:rPr>
              <a:t>Estimated Number of Referrals: $200 x 3 influencers = $600 for 10 referrals </a:t>
            </a:r>
          </a:p>
          <a:p>
            <a:pPr algn="l">
              <a:lnSpc>
                <a:spcPts val="2800"/>
              </a:lnSpc>
            </a:pPr>
          </a:p>
        </p:txBody>
      </p:sp>
      <p:sp>
        <p:nvSpPr>
          <p:cNvPr name="TextBox 13" id="13"/>
          <p:cNvSpPr txBox="true"/>
          <p:nvPr/>
        </p:nvSpPr>
        <p:spPr>
          <a:xfrm rot="0">
            <a:off x="12271778" y="4010188"/>
            <a:ext cx="14316675" cy="371856"/>
          </a:xfrm>
          <a:prstGeom prst="rect">
            <a:avLst/>
          </a:prstGeom>
        </p:spPr>
        <p:txBody>
          <a:bodyPr anchor="t" rtlCol="false" tIns="0" lIns="0" bIns="0" rIns="0">
            <a:spAutoFit/>
          </a:bodyPr>
          <a:lstStyle/>
          <a:p>
            <a:pPr algn="just">
              <a:lnSpc>
                <a:spcPts val="2862"/>
              </a:lnSpc>
            </a:pPr>
            <a:r>
              <a:rPr lang="en-US" b="true" sz="2700" spc="-72">
                <a:solidFill>
                  <a:srgbClr val="000000"/>
                </a:solidFill>
                <a:latin typeface="Montserrat Bold"/>
                <a:ea typeface="Montserrat Bold"/>
                <a:cs typeface="Montserrat Bold"/>
                <a:sym typeface="Montserrat Bold"/>
              </a:rPr>
              <a:t>TOTAL ESTIMATED BUDGET</a:t>
            </a:r>
          </a:p>
        </p:txBody>
      </p:sp>
      <p:sp>
        <p:nvSpPr>
          <p:cNvPr name="TextBox 14" id="14"/>
          <p:cNvSpPr txBox="true"/>
          <p:nvPr/>
        </p:nvSpPr>
        <p:spPr>
          <a:xfrm rot="0">
            <a:off x="11995910" y="4334650"/>
            <a:ext cx="6123389" cy="3389629"/>
          </a:xfrm>
          <a:prstGeom prst="rect">
            <a:avLst/>
          </a:prstGeom>
        </p:spPr>
        <p:txBody>
          <a:bodyPr anchor="t" rtlCol="false" tIns="0" lIns="0" bIns="0" rIns="0">
            <a:spAutoFit/>
          </a:bodyPr>
          <a:lstStyle/>
          <a:p>
            <a:pPr algn="l" marL="474981" indent="-237491" lvl="1">
              <a:lnSpc>
                <a:spcPts val="5500"/>
              </a:lnSpc>
              <a:buFont typeface="Arial"/>
              <a:buChar char="•"/>
            </a:pPr>
            <a:r>
              <a:rPr lang="en-US" sz="2200" spc="-59">
                <a:solidFill>
                  <a:srgbClr val="000000"/>
                </a:solidFill>
                <a:latin typeface="Montserrat"/>
                <a:ea typeface="Montserrat"/>
                <a:cs typeface="Montserrat"/>
                <a:sym typeface="Montserrat"/>
              </a:rPr>
              <a:t>Complimentary Surgeries: $6,000</a:t>
            </a:r>
          </a:p>
          <a:p>
            <a:pPr algn="l" marL="474981" indent="-237491" lvl="1">
              <a:lnSpc>
                <a:spcPts val="5500"/>
              </a:lnSpc>
              <a:buFont typeface="Arial"/>
              <a:buChar char="•"/>
            </a:pPr>
            <a:r>
              <a:rPr lang="en-US" sz="2200" spc="-59">
                <a:solidFill>
                  <a:srgbClr val="000000"/>
                </a:solidFill>
                <a:latin typeface="Montserrat"/>
                <a:ea typeface="Montserrat"/>
                <a:cs typeface="Montserrat"/>
                <a:sym typeface="Montserrat"/>
              </a:rPr>
              <a:t>Influencer Fees: $10,500</a:t>
            </a:r>
          </a:p>
          <a:p>
            <a:pPr algn="l" marL="474981" indent="-237491" lvl="1">
              <a:lnSpc>
                <a:spcPts val="5500"/>
              </a:lnSpc>
              <a:buFont typeface="Arial"/>
              <a:buChar char="•"/>
            </a:pPr>
            <a:r>
              <a:rPr lang="en-US" sz="2200" spc="-59">
                <a:solidFill>
                  <a:srgbClr val="000000"/>
                </a:solidFill>
                <a:latin typeface="Montserrat"/>
                <a:ea typeface="Montserrat"/>
                <a:cs typeface="Montserrat"/>
                <a:sym typeface="Montserrat"/>
              </a:rPr>
              <a:t>Referral Commissions: $600</a:t>
            </a:r>
          </a:p>
          <a:p>
            <a:pPr algn="l">
              <a:lnSpc>
                <a:spcPts val="5500"/>
              </a:lnSpc>
            </a:pPr>
            <a:r>
              <a:rPr lang="en-US" sz="2200" spc="-59" b="true">
                <a:solidFill>
                  <a:srgbClr val="000000"/>
                </a:solidFill>
                <a:latin typeface="Montserrat Bold"/>
                <a:ea typeface="Montserrat Bold"/>
                <a:cs typeface="Montserrat Bold"/>
                <a:sym typeface="Montserrat Bold"/>
              </a:rPr>
              <a:t>=&gt; TOTAL: $22,500</a:t>
            </a:r>
          </a:p>
          <a:p>
            <a:pPr algn="l">
              <a:lnSpc>
                <a:spcPts val="5500"/>
              </a:lnSpc>
            </a:pPr>
          </a:p>
        </p:txBody>
      </p:sp>
      <p:grpSp>
        <p:nvGrpSpPr>
          <p:cNvPr name="Group 15" id="15"/>
          <p:cNvGrpSpPr/>
          <p:nvPr/>
        </p:nvGrpSpPr>
        <p:grpSpPr>
          <a:xfrm rot="0">
            <a:off x="11840312" y="3518599"/>
            <a:ext cx="6011857" cy="4065118"/>
            <a:chOff x="0" y="0"/>
            <a:chExt cx="10055214" cy="6799169"/>
          </a:xfrm>
        </p:grpSpPr>
        <p:sp>
          <p:nvSpPr>
            <p:cNvPr name="Freeform 16" id="16"/>
            <p:cNvSpPr/>
            <p:nvPr/>
          </p:nvSpPr>
          <p:spPr>
            <a:xfrm flipH="false" flipV="false" rot="0">
              <a:off x="0" y="0"/>
              <a:ext cx="10055214" cy="6799169"/>
            </a:xfrm>
            <a:custGeom>
              <a:avLst/>
              <a:gdLst/>
              <a:ahLst/>
              <a:cxnLst/>
              <a:rect r="r" b="b" t="t" l="l"/>
              <a:pathLst>
                <a:path h="6799169" w="10055214">
                  <a:moveTo>
                    <a:pt x="0" y="0"/>
                  </a:moveTo>
                  <a:lnTo>
                    <a:pt x="0" y="6799169"/>
                  </a:lnTo>
                  <a:lnTo>
                    <a:pt x="10055214" y="6799169"/>
                  </a:lnTo>
                  <a:lnTo>
                    <a:pt x="10055214" y="0"/>
                  </a:lnTo>
                  <a:lnTo>
                    <a:pt x="0" y="0"/>
                  </a:lnTo>
                  <a:close/>
                  <a:moveTo>
                    <a:pt x="9994254" y="6738209"/>
                  </a:moveTo>
                  <a:lnTo>
                    <a:pt x="59690" y="6738209"/>
                  </a:lnTo>
                  <a:lnTo>
                    <a:pt x="59690" y="59690"/>
                  </a:lnTo>
                  <a:lnTo>
                    <a:pt x="9994254" y="59690"/>
                  </a:lnTo>
                  <a:lnTo>
                    <a:pt x="9994254" y="6738209"/>
                  </a:lnTo>
                  <a:close/>
                </a:path>
              </a:pathLst>
            </a:custGeom>
            <a:solidFill>
              <a:srgbClr val="1EBCB7"/>
            </a:solid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347457" y="0"/>
            <a:ext cx="4940543" cy="10287000"/>
            <a:chOff x="0" y="0"/>
            <a:chExt cx="1301213" cy="2709333"/>
          </a:xfrm>
        </p:grpSpPr>
        <p:sp>
          <p:nvSpPr>
            <p:cNvPr name="Freeform 3" id="3"/>
            <p:cNvSpPr/>
            <p:nvPr/>
          </p:nvSpPr>
          <p:spPr>
            <a:xfrm flipH="false" flipV="false" rot="0">
              <a:off x="0" y="0"/>
              <a:ext cx="1301213" cy="2709333"/>
            </a:xfrm>
            <a:custGeom>
              <a:avLst/>
              <a:gdLst/>
              <a:ahLst/>
              <a:cxnLst/>
              <a:rect r="r" b="b" t="t" l="l"/>
              <a:pathLst>
                <a:path h="2709333" w="1301213">
                  <a:moveTo>
                    <a:pt x="0" y="0"/>
                  </a:moveTo>
                  <a:lnTo>
                    <a:pt x="1301213" y="0"/>
                  </a:lnTo>
                  <a:lnTo>
                    <a:pt x="1301213" y="2709333"/>
                  </a:lnTo>
                  <a:lnTo>
                    <a:pt x="0" y="2709333"/>
                  </a:lnTo>
                  <a:close/>
                </a:path>
              </a:pathLst>
            </a:custGeom>
            <a:solidFill>
              <a:srgbClr val="007076"/>
            </a:solidFill>
          </p:spPr>
        </p:sp>
        <p:sp>
          <p:nvSpPr>
            <p:cNvPr name="TextBox 4" id="4"/>
            <p:cNvSpPr txBox="true"/>
            <p:nvPr/>
          </p:nvSpPr>
          <p:spPr>
            <a:xfrm>
              <a:off x="0" y="-38100"/>
              <a:ext cx="130121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763497" y="1862051"/>
            <a:ext cx="8218119" cy="6130533"/>
            <a:chOff x="0" y="0"/>
            <a:chExt cx="10957491" cy="8174044"/>
          </a:xfrm>
        </p:grpSpPr>
        <p:pic>
          <p:nvPicPr>
            <p:cNvPr name="Picture 6" id="6"/>
            <p:cNvPicPr>
              <a:picLocks noChangeAspect="true"/>
            </p:cNvPicPr>
            <p:nvPr/>
          </p:nvPicPr>
          <p:blipFill>
            <a:blip r:embed="rId2"/>
            <a:srcRect l="5315" t="0" r="5315" b="0"/>
            <a:stretch>
              <a:fillRect/>
            </a:stretch>
          </p:blipFill>
          <p:spPr>
            <a:xfrm flipH="false" flipV="false">
              <a:off x="0" y="0"/>
              <a:ext cx="10957491" cy="8174044"/>
            </a:xfrm>
            <a:prstGeom prst="rect">
              <a:avLst/>
            </a:prstGeom>
          </p:spPr>
        </p:pic>
      </p:grpSp>
      <p:sp>
        <p:nvSpPr>
          <p:cNvPr name="Freeform 7" id="7"/>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3"/>
            <a:stretch>
              <a:fillRect l="0" t="0" r="0" b="0"/>
            </a:stretch>
          </a:blipFill>
        </p:spPr>
      </p:sp>
      <p:grpSp>
        <p:nvGrpSpPr>
          <p:cNvPr name="Group 8" id="8"/>
          <p:cNvGrpSpPr/>
          <p:nvPr/>
        </p:nvGrpSpPr>
        <p:grpSpPr>
          <a:xfrm rot="0">
            <a:off x="1028700" y="8974125"/>
            <a:ext cx="1023974" cy="284175"/>
            <a:chOff x="0" y="0"/>
            <a:chExt cx="1365299" cy="378900"/>
          </a:xfrm>
        </p:grpSpPr>
        <p:sp>
          <p:nvSpPr>
            <p:cNvPr name="Freeform 9" id="9"/>
            <p:cNvSpPr/>
            <p:nvPr/>
          </p:nvSpPr>
          <p:spPr>
            <a:xfrm flipH="false" flipV="false" rot="0">
              <a:off x="0"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93200" y="0"/>
              <a:ext cx="378900" cy="378900"/>
            </a:xfrm>
            <a:custGeom>
              <a:avLst/>
              <a:gdLst/>
              <a:ahLst/>
              <a:cxnLst/>
              <a:rect r="r" b="b" t="t" l="l"/>
              <a:pathLst>
                <a:path h="378900" w="378900">
                  <a:moveTo>
                    <a:pt x="0" y="0"/>
                  </a:moveTo>
                  <a:lnTo>
                    <a:pt x="378899" y="0"/>
                  </a:lnTo>
                  <a:lnTo>
                    <a:pt x="378899" y="378900"/>
                  </a:lnTo>
                  <a:lnTo>
                    <a:pt x="0" y="378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86399"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2" id="12"/>
          <p:cNvSpPr txBox="true"/>
          <p:nvPr/>
        </p:nvSpPr>
        <p:spPr>
          <a:xfrm rot="0">
            <a:off x="1028700" y="3410524"/>
            <a:ext cx="8115300" cy="306387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KPIs: Setting the Standard for Web Analytics</a:t>
            </a:r>
            <a:r>
              <a:rPr lang="en-US" sz="6999" spc="272">
                <a:solidFill>
                  <a:srgbClr val="007076"/>
                </a:solidFill>
                <a:latin typeface="Anton"/>
                <a:ea typeface="Anton"/>
                <a:cs typeface="Anton"/>
                <a:sym typeface="Anton"/>
              </a:rPr>
              <a:t> </a:t>
            </a:r>
          </a:p>
        </p:txBody>
      </p:sp>
      <p:sp>
        <p:nvSpPr>
          <p:cNvPr name="TextBox 13" id="13"/>
          <p:cNvSpPr txBox="true"/>
          <p:nvPr/>
        </p:nvSpPr>
        <p:spPr>
          <a:xfrm rot="0">
            <a:off x="1028700" y="2346899"/>
            <a:ext cx="1646398"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04</a:t>
            </a:r>
          </a:p>
        </p:txBody>
      </p:sp>
      <p:grpSp>
        <p:nvGrpSpPr>
          <p:cNvPr name="Group 14" id="14"/>
          <p:cNvGrpSpPr/>
          <p:nvPr/>
        </p:nvGrpSpPr>
        <p:grpSpPr>
          <a:xfrm rot="0">
            <a:off x="750528" y="1862051"/>
            <a:ext cx="7801491" cy="6122721"/>
            <a:chOff x="0" y="0"/>
            <a:chExt cx="12430464" cy="9755605"/>
          </a:xfrm>
        </p:grpSpPr>
        <p:sp>
          <p:nvSpPr>
            <p:cNvPr name="Freeform 15" id="15"/>
            <p:cNvSpPr/>
            <p:nvPr/>
          </p:nvSpPr>
          <p:spPr>
            <a:xfrm flipH="false" flipV="false" rot="0">
              <a:off x="0" y="0"/>
              <a:ext cx="12430464" cy="9755605"/>
            </a:xfrm>
            <a:custGeom>
              <a:avLst/>
              <a:gdLst/>
              <a:ahLst/>
              <a:cxnLst/>
              <a:rect r="r" b="b" t="t" l="l"/>
              <a:pathLst>
                <a:path h="9755605" w="12430464">
                  <a:moveTo>
                    <a:pt x="0" y="0"/>
                  </a:moveTo>
                  <a:lnTo>
                    <a:pt x="0" y="9755605"/>
                  </a:lnTo>
                  <a:lnTo>
                    <a:pt x="12430464" y="9755605"/>
                  </a:lnTo>
                  <a:lnTo>
                    <a:pt x="12430464" y="0"/>
                  </a:lnTo>
                  <a:lnTo>
                    <a:pt x="0" y="0"/>
                  </a:lnTo>
                  <a:close/>
                  <a:moveTo>
                    <a:pt x="12369504" y="9694645"/>
                  </a:moveTo>
                  <a:lnTo>
                    <a:pt x="59690" y="9694645"/>
                  </a:lnTo>
                  <a:lnTo>
                    <a:pt x="59690" y="59690"/>
                  </a:lnTo>
                  <a:lnTo>
                    <a:pt x="12369504" y="59690"/>
                  </a:lnTo>
                  <a:lnTo>
                    <a:pt x="12369504" y="9694645"/>
                  </a:lnTo>
                  <a:close/>
                </a:path>
              </a:pathLst>
            </a:custGeom>
            <a:solidFill>
              <a:srgbClr val="1EBCB7"/>
            </a:solid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69614" y="2153202"/>
            <a:ext cx="7689686" cy="5920721"/>
            <a:chOff x="0" y="0"/>
            <a:chExt cx="2025267" cy="1559367"/>
          </a:xfrm>
        </p:grpSpPr>
        <p:sp>
          <p:nvSpPr>
            <p:cNvPr name="Freeform 3" id="3"/>
            <p:cNvSpPr/>
            <p:nvPr/>
          </p:nvSpPr>
          <p:spPr>
            <a:xfrm flipH="false" flipV="false" rot="0">
              <a:off x="0" y="0"/>
              <a:ext cx="2025267" cy="1559367"/>
            </a:xfrm>
            <a:custGeom>
              <a:avLst/>
              <a:gdLst/>
              <a:ahLst/>
              <a:cxnLst/>
              <a:rect r="r" b="b" t="t" l="l"/>
              <a:pathLst>
                <a:path h="1559367" w="2025267">
                  <a:moveTo>
                    <a:pt x="0" y="0"/>
                  </a:moveTo>
                  <a:lnTo>
                    <a:pt x="2025267" y="0"/>
                  </a:lnTo>
                  <a:lnTo>
                    <a:pt x="2025267" y="1559367"/>
                  </a:lnTo>
                  <a:lnTo>
                    <a:pt x="0" y="1559367"/>
                  </a:lnTo>
                  <a:close/>
                </a:path>
              </a:pathLst>
            </a:custGeom>
            <a:solidFill>
              <a:srgbClr val="007076"/>
            </a:solidFill>
          </p:spPr>
        </p:sp>
        <p:sp>
          <p:nvSpPr>
            <p:cNvPr name="TextBox 4" id="4"/>
            <p:cNvSpPr txBox="true"/>
            <p:nvPr/>
          </p:nvSpPr>
          <p:spPr>
            <a:xfrm>
              <a:off x="0" y="-38100"/>
              <a:ext cx="2025267" cy="15974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382" y="2153202"/>
            <a:ext cx="7689686" cy="5920721"/>
            <a:chOff x="0" y="0"/>
            <a:chExt cx="12252320" cy="9433749"/>
          </a:xfrm>
        </p:grpSpPr>
        <p:sp>
          <p:nvSpPr>
            <p:cNvPr name="Freeform 6" id="6"/>
            <p:cNvSpPr/>
            <p:nvPr/>
          </p:nvSpPr>
          <p:spPr>
            <a:xfrm flipH="false" flipV="false" rot="0">
              <a:off x="0" y="0"/>
              <a:ext cx="12252320" cy="9433749"/>
            </a:xfrm>
            <a:custGeom>
              <a:avLst/>
              <a:gdLst/>
              <a:ahLst/>
              <a:cxnLst/>
              <a:rect r="r" b="b" t="t" l="l"/>
              <a:pathLst>
                <a:path h="9433749" w="12252320">
                  <a:moveTo>
                    <a:pt x="0" y="0"/>
                  </a:moveTo>
                  <a:lnTo>
                    <a:pt x="0" y="9433749"/>
                  </a:lnTo>
                  <a:lnTo>
                    <a:pt x="12252320" y="9433749"/>
                  </a:lnTo>
                  <a:lnTo>
                    <a:pt x="12252320" y="0"/>
                  </a:lnTo>
                  <a:lnTo>
                    <a:pt x="0" y="0"/>
                  </a:lnTo>
                  <a:close/>
                  <a:moveTo>
                    <a:pt x="12191360" y="9372789"/>
                  </a:moveTo>
                  <a:lnTo>
                    <a:pt x="59690" y="9372789"/>
                  </a:lnTo>
                  <a:lnTo>
                    <a:pt x="59690" y="59690"/>
                  </a:lnTo>
                  <a:lnTo>
                    <a:pt x="12191360" y="59690"/>
                  </a:lnTo>
                  <a:lnTo>
                    <a:pt x="12191360" y="9372789"/>
                  </a:lnTo>
                  <a:close/>
                </a:path>
              </a:pathLst>
            </a:custGeom>
            <a:solidFill>
              <a:srgbClr val="1EBCB7"/>
            </a:solidFill>
          </p:spPr>
        </p:sp>
      </p:grpSp>
      <p:sp>
        <p:nvSpPr>
          <p:cNvPr name="Freeform 7" id="7"/>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2"/>
            <a:stretch>
              <a:fillRect l="0" t="0" r="0" b="0"/>
            </a:stretch>
          </a:blipFill>
        </p:spPr>
      </p:sp>
      <p:sp>
        <p:nvSpPr>
          <p:cNvPr name="Freeform 8" id="8"/>
          <p:cNvSpPr/>
          <p:nvPr/>
        </p:nvSpPr>
        <p:spPr>
          <a:xfrm flipH="false" flipV="false" rot="0">
            <a:off x="4302234" y="3077287"/>
            <a:ext cx="1169982" cy="1169982"/>
          </a:xfrm>
          <a:custGeom>
            <a:avLst/>
            <a:gdLst/>
            <a:ahLst/>
            <a:cxnLst/>
            <a:rect r="r" b="b" t="t" l="l"/>
            <a:pathLst>
              <a:path h="1169982" w="1169982">
                <a:moveTo>
                  <a:pt x="0" y="0"/>
                </a:moveTo>
                <a:lnTo>
                  <a:pt x="1169982" y="0"/>
                </a:lnTo>
                <a:lnTo>
                  <a:pt x="1169982" y="1169982"/>
                </a:lnTo>
                <a:lnTo>
                  <a:pt x="0" y="1169982"/>
                </a:lnTo>
                <a:lnTo>
                  <a:pt x="0" y="0"/>
                </a:lnTo>
                <a:close/>
              </a:path>
            </a:pathLst>
          </a:custGeom>
          <a:blipFill>
            <a:blip r:embed="rId3"/>
            <a:stretch>
              <a:fillRect l="0" t="0" r="0" b="0"/>
            </a:stretch>
          </a:blipFill>
        </p:spPr>
      </p:sp>
      <p:sp>
        <p:nvSpPr>
          <p:cNvPr name="Freeform 9" id="9"/>
          <p:cNvSpPr/>
          <p:nvPr/>
        </p:nvSpPr>
        <p:spPr>
          <a:xfrm flipH="false" flipV="false" rot="0">
            <a:off x="12817900" y="3168215"/>
            <a:ext cx="1215814" cy="988125"/>
          </a:xfrm>
          <a:custGeom>
            <a:avLst/>
            <a:gdLst/>
            <a:ahLst/>
            <a:cxnLst/>
            <a:rect r="r" b="b" t="t" l="l"/>
            <a:pathLst>
              <a:path h="988125" w="1215814">
                <a:moveTo>
                  <a:pt x="0" y="0"/>
                </a:moveTo>
                <a:lnTo>
                  <a:pt x="1215814" y="0"/>
                </a:lnTo>
                <a:lnTo>
                  <a:pt x="1215814" y="988126"/>
                </a:lnTo>
                <a:lnTo>
                  <a:pt x="0" y="9881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847303" y="4828418"/>
            <a:ext cx="4079844" cy="844054"/>
            <a:chOff x="0" y="0"/>
            <a:chExt cx="1074527" cy="222302"/>
          </a:xfrm>
        </p:grpSpPr>
        <p:sp>
          <p:nvSpPr>
            <p:cNvPr name="Freeform 11" id="11"/>
            <p:cNvSpPr/>
            <p:nvPr/>
          </p:nvSpPr>
          <p:spPr>
            <a:xfrm flipH="false" flipV="false" rot="0">
              <a:off x="0" y="0"/>
              <a:ext cx="1074527" cy="222302"/>
            </a:xfrm>
            <a:custGeom>
              <a:avLst/>
              <a:gdLst/>
              <a:ahLst/>
              <a:cxnLst/>
              <a:rect r="r" b="b" t="t" l="l"/>
              <a:pathLst>
                <a:path h="222302" w="1074527">
                  <a:moveTo>
                    <a:pt x="96778" y="0"/>
                  </a:moveTo>
                  <a:lnTo>
                    <a:pt x="977749" y="0"/>
                  </a:lnTo>
                  <a:cubicBezTo>
                    <a:pt x="1003416" y="0"/>
                    <a:pt x="1028032" y="10196"/>
                    <a:pt x="1046181" y="28346"/>
                  </a:cubicBezTo>
                  <a:cubicBezTo>
                    <a:pt x="1064331" y="46495"/>
                    <a:pt x="1074527" y="71111"/>
                    <a:pt x="1074527" y="96778"/>
                  </a:cubicBezTo>
                  <a:lnTo>
                    <a:pt x="1074527" y="125525"/>
                  </a:lnTo>
                  <a:cubicBezTo>
                    <a:pt x="1074527" y="178973"/>
                    <a:pt x="1031198" y="222302"/>
                    <a:pt x="977749" y="222302"/>
                  </a:cubicBezTo>
                  <a:lnTo>
                    <a:pt x="96778" y="222302"/>
                  </a:lnTo>
                  <a:cubicBezTo>
                    <a:pt x="43329" y="222302"/>
                    <a:pt x="0" y="178973"/>
                    <a:pt x="0" y="125525"/>
                  </a:cubicBezTo>
                  <a:lnTo>
                    <a:pt x="0" y="96778"/>
                  </a:lnTo>
                  <a:cubicBezTo>
                    <a:pt x="0" y="43329"/>
                    <a:pt x="43329" y="0"/>
                    <a:pt x="96778" y="0"/>
                  </a:cubicBezTo>
                  <a:close/>
                </a:path>
              </a:pathLst>
            </a:custGeom>
            <a:solidFill>
              <a:srgbClr val="007076"/>
            </a:solidFill>
          </p:spPr>
        </p:sp>
        <p:sp>
          <p:nvSpPr>
            <p:cNvPr name="TextBox 12" id="12"/>
            <p:cNvSpPr txBox="true"/>
            <p:nvPr/>
          </p:nvSpPr>
          <p:spPr>
            <a:xfrm>
              <a:off x="0" y="-28575"/>
              <a:ext cx="1074527" cy="250877"/>
            </a:xfrm>
            <a:prstGeom prst="rect">
              <a:avLst/>
            </a:prstGeom>
          </p:spPr>
          <p:txBody>
            <a:bodyPr anchor="ctr" rtlCol="false" tIns="50800" lIns="50800" bIns="50800" rIns="50800"/>
            <a:lstStyle/>
            <a:p>
              <a:pPr algn="ctr">
                <a:lnSpc>
                  <a:spcPts val="2799"/>
                </a:lnSpc>
              </a:pPr>
              <a:r>
                <a:rPr lang="en-US" b="true" sz="1999">
                  <a:solidFill>
                    <a:srgbClr val="FFFFFF"/>
                  </a:solidFill>
                  <a:latin typeface="Montserrat Bold"/>
                  <a:ea typeface="Montserrat Bold"/>
                  <a:cs typeface="Montserrat Bold"/>
                  <a:sym typeface="Montserrat Bold"/>
                </a:rPr>
                <a:t>Find Our Nearest Clinic</a:t>
              </a:r>
            </a:p>
          </p:txBody>
        </p:sp>
      </p:grpSp>
      <p:sp>
        <p:nvSpPr>
          <p:cNvPr name="TextBox 13" id="13"/>
          <p:cNvSpPr txBox="true"/>
          <p:nvPr/>
        </p:nvSpPr>
        <p:spPr>
          <a:xfrm rot="0">
            <a:off x="1323342" y="5739147"/>
            <a:ext cx="7226862" cy="2454275"/>
          </a:xfrm>
          <a:prstGeom prst="rect">
            <a:avLst/>
          </a:prstGeom>
        </p:spPr>
        <p:txBody>
          <a:bodyPr anchor="t" rtlCol="false" tIns="0" lIns="0" bIns="0" rIns="0">
            <a:spAutoFit/>
          </a:bodyPr>
          <a:lstStyle/>
          <a:p>
            <a:pPr algn="l">
              <a:lnSpc>
                <a:spcPts val="2800"/>
              </a:lnSpc>
            </a:pPr>
            <a:r>
              <a:rPr lang="en-US" sz="2000" spc="-54" b="true">
                <a:solidFill>
                  <a:srgbClr val="007076"/>
                </a:solidFill>
                <a:latin typeface="Montserrat Medium"/>
                <a:ea typeface="Montserrat Medium"/>
                <a:cs typeface="Montserrat Medium"/>
                <a:sym typeface="Montserrat Medium"/>
              </a:rPr>
              <a:t>Directing users to a page showcasing the nearest clinic locations.</a:t>
            </a:r>
          </a:p>
          <a:p>
            <a:pPr algn="l">
              <a:lnSpc>
                <a:spcPts val="2800"/>
              </a:lnSpc>
            </a:pPr>
          </a:p>
          <a:p>
            <a:pPr algn="l">
              <a:lnSpc>
                <a:spcPts val="2800"/>
              </a:lnSpc>
            </a:pPr>
            <a:r>
              <a:rPr lang="en-US" b="true" sz="2000" spc="-54" u="sng">
                <a:solidFill>
                  <a:srgbClr val="007076"/>
                </a:solidFill>
                <a:latin typeface="Montserrat Medium"/>
                <a:ea typeface="Montserrat Medium"/>
                <a:cs typeface="Montserrat Medium"/>
                <a:sym typeface="Montserrat Medium"/>
              </a:rPr>
              <a:t>Floodlight Settings</a:t>
            </a:r>
            <a:r>
              <a:rPr lang="en-US" sz="2000" spc="-54" b="true">
                <a:solidFill>
                  <a:srgbClr val="007076"/>
                </a:solidFill>
                <a:latin typeface="Montserrat Medium"/>
                <a:ea typeface="Montserrat Medium"/>
                <a:cs typeface="Montserrat Medium"/>
                <a:sym typeface="Montserrat Medium"/>
              </a:rPr>
              <a:t>: Implement conversion tracking for clicks to measure engagement and conversions from local users actively seeking LASIK services.</a:t>
            </a:r>
          </a:p>
          <a:p>
            <a:pPr algn="just">
              <a:lnSpc>
                <a:spcPts val="2800"/>
              </a:lnSpc>
            </a:pPr>
          </a:p>
        </p:txBody>
      </p:sp>
      <p:sp>
        <p:nvSpPr>
          <p:cNvPr name="TextBox 14" id="14"/>
          <p:cNvSpPr txBox="true"/>
          <p:nvPr/>
        </p:nvSpPr>
        <p:spPr>
          <a:xfrm rot="0">
            <a:off x="10012504" y="5791098"/>
            <a:ext cx="6826606" cy="2454275"/>
          </a:xfrm>
          <a:prstGeom prst="rect">
            <a:avLst/>
          </a:prstGeom>
        </p:spPr>
        <p:txBody>
          <a:bodyPr anchor="t" rtlCol="false" tIns="0" lIns="0" bIns="0" rIns="0">
            <a:spAutoFit/>
          </a:bodyPr>
          <a:lstStyle/>
          <a:p>
            <a:pPr algn="l">
              <a:lnSpc>
                <a:spcPts val="2800"/>
              </a:lnSpc>
            </a:pPr>
            <a:r>
              <a:rPr lang="en-US" sz="2000" spc="-54" b="true">
                <a:solidFill>
                  <a:srgbClr val="FFFFFF"/>
                </a:solidFill>
                <a:latin typeface="Montserrat Medium"/>
                <a:ea typeface="Montserrat Medium"/>
                <a:cs typeface="Montserrat Medium"/>
                <a:sym typeface="Montserrat Medium"/>
              </a:rPr>
              <a:t>Encouraging visitors to download an eBook featuring real success stories from previous patients.</a:t>
            </a:r>
          </a:p>
          <a:p>
            <a:pPr algn="l">
              <a:lnSpc>
                <a:spcPts val="2800"/>
              </a:lnSpc>
            </a:pPr>
          </a:p>
          <a:p>
            <a:pPr algn="l">
              <a:lnSpc>
                <a:spcPts val="2800"/>
              </a:lnSpc>
            </a:pPr>
            <a:r>
              <a:rPr lang="en-US" b="true" sz="2000" spc="-54" u="sng">
                <a:solidFill>
                  <a:srgbClr val="FFFFFF"/>
                </a:solidFill>
                <a:latin typeface="Montserrat Medium"/>
                <a:ea typeface="Montserrat Medium"/>
                <a:cs typeface="Montserrat Medium"/>
                <a:sym typeface="Montserrat Medium"/>
              </a:rPr>
              <a:t>Floodlight Settings:</a:t>
            </a:r>
            <a:r>
              <a:rPr lang="en-US" b="true" sz="2000" spc="-54">
                <a:solidFill>
                  <a:srgbClr val="FFFFFF"/>
                </a:solidFill>
                <a:latin typeface="Montserrat Medium"/>
                <a:ea typeface="Montserrat Medium"/>
                <a:cs typeface="Montserrat Medium"/>
                <a:sym typeface="Montserrat Medium"/>
              </a:rPr>
              <a:t> Set up event tracking for eBook downloads to measure the effectiveness of the content marketing campaign. </a:t>
            </a:r>
          </a:p>
          <a:p>
            <a:pPr algn="l">
              <a:lnSpc>
                <a:spcPts val="2800"/>
              </a:lnSpc>
            </a:pPr>
          </a:p>
        </p:txBody>
      </p:sp>
      <p:grpSp>
        <p:nvGrpSpPr>
          <p:cNvPr name="Group 15" id="15"/>
          <p:cNvGrpSpPr/>
          <p:nvPr/>
        </p:nvGrpSpPr>
        <p:grpSpPr>
          <a:xfrm rot="0">
            <a:off x="11308167" y="4828418"/>
            <a:ext cx="4212581" cy="844054"/>
            <a:chOff x="0" y="0"/>
            <a:chExt cx="1109486" cy="222302"/>
          </a:xfrm>
        </p:grpSpPr>
        <p:sp>
          <p:nvSpPr>
            <p:cNvPr name="Freeform 16" id="16"/>
            <p:cNvSpPr/>
            <p:nvPr/>
          </p:nvSpPr>
          <p:spPr>
            <a:xfrm flipH="false" flipV="false" rot="0">
              <a:off x="0" y="0"/>
              <a:ext cx="1109486" cy="222302"/>
            </a:xfrm>
            <a:custGeom>
              <a:avLst/>
              <a:gdLst/>
              <a:ahLst/>
              <a:cxnLst/>
              <a:rect r="r" b="b" t="t" l="l"/>
              <a:pathLst>
                <a:path h="222302" w="1109486">
                  <a:moveTo>
                    <a:pt x="93728" y="0"/>
                  </a:moveTo>
                  <a:lnTo>
                    <a:pt x="1015758" y="0"/>
                  </a:lnTo>
                  <a:cubicBezTo>
                    <a:pt x="1067523" y="0"/>
                    <a:pt x="1109486" y="41964"/>
                    <a:pt x="1109486" y="93728"/>
                  </a:cubicBezTo>
                  <a:lnTo>
                    <a:pt x="1109486" y="128574"/>
                  </a:lnTo>
                  <a:cubicBezTo>
                    <a:pt x="1109486" y="180339"/>
                    <a:pt x="1067523" y="222302"/>
                    <a:pt x="1015758" y="222302"/>
                  </a:cubicBezTo>
                  <a:lnTo>
                    <a:pt x="93728" y="222302"/>
                  </a:lnTo>
                  <a:cubicBezTo>
                    <a:pt x="41964" y="222302"/>
                    <a:pt x="0" y="180339"/>
                    <a:pt x="0" y="128574"/>
                  </a:cubicBezTo>
                  <a:lnTo>
                    <a:pt x="0" y="93728"/>
                  </a:lnTo>
                  <a:cubicBezTo>
                    <a:pt x="0" y="41964"/>
                    <a:pt x="41964" y="0"/>
                    <a:pt x="93728" y="0"/>
                  </a:cubicBezTo>
                  <a:close/>
                </a:path>
              </a:pathLst>
            </a:custGeom>
            <a:solidFill>
              <a:srgbClr val="FFFFFF"/>
            </a:solidFill>
          </p:spPr>
        </p:sp>
        <p:sp>
          <p:nvSpPr>
            <p:cNvPr name="TextBox 17" id="17"/>
            <p:cNvSpPr txBox="true"/>
            <p:nvPr/>
          </p:nvSpPr>
          <p:spPr>
            <a:xfrm>
              <a:off x="0" y="-28575"/>
              <a:ext cx="1109486" cy="250877"/>
            </a:xfrm>
            <a:prstGeom prst="rect">
              <a:avLst/>
            </a:prstGeom>
          </p:spPr>
          <p:txBody>
            <a:bodyPr anchor="ctr" rtlCol="false" tIns="50800" lIns="50800" bIns="50800" rIns="50800"/>
            <a:lstStyle/>
            <a:p>
              <a:pPr algn="ctr">
                <a:lnSpc>
                  <a:spcPts val="2799"/>
                </a:lnSpc>
              </a:pPr>
              <a:r>
                <a:rPr lang="en-US" b="true" sz="1999">
                  <a:solidFill>
                    <a:srgbClr val="007076"/>
                  </a:solidFill>
                  <a:latin typeface="Montserrat Bold"/>
                  <a:ea typeface="Montserrat Bold"/>
                  <a:cs typeface="Montserrat Bold"/>
                  <a:sym typeface="Montserrat Bold"/>
                </a:rPr>
                <a:t>Download Our LASIK Success Stories eBook</a:t>
              </a:r>
            </a:p>
          </p:txBody>
        </p:sp>
      </p:grpSp>
      <p:sp>
        <p:nvSpPr>
          <p:cNvPr name="Freeform 18" id="18"/>
          <p:cNvSpPr/>
          <p:nvPr/>
        </p:nvSpPr>
        <p:spPr>
          <a:xfrm flipH="false" flipV="false" rot="-3714793">
            <a:off x="15232538" y="4925015"/>
            <a:ext cx="576418" cy="852232"/>
          </a:xfrm>
          <a:custGeom>
            <a:avLst/>
            <a:gdLst/>
            <a:ahLst/>
            <a:cxnLst/>
            <a:rect r="r" b="b" t="t" l="l"/>
            <a:pathLst>
              <a:path h="852232" w="576418">
                <a:moveTo>
                  <a:pt x="0" y="0"/>
                </a:moveTo>
                <a:lnTo>
                  <a:pt x="576419" y="0"/>
                </a:lnTo>
                <a:lnTo>
                  <a:pt x="576419" y="852232"/>
                </a:lnTo>
                <a:lnTo>
                  <a:pt x="0" y="8522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3301367">
            <a:off x="6638938" y="4925015"/>
            <a:ext cx="576418" cy="852232"/>
          </a:xfrm>
          <a:custGeom>
            <a:avLst/>
            <a:gdLst/>
            <a:ahLst/>
            <a:cxnLst/>
            <a:rect r="r" b="b" t="t" l="l"/>
            <a:pathLst>
              <a:path h="852232" w="576418">
                <a:moveTo>
                  <a:pt x="0" y="0"/>
                </a:moveTo>
                <a:lnTo>
                  <a:pt x="576419" y="0"/>
                </a:lnTo>
                <a:lnTo>
                  <a:pt x="576419" y="852232"/>
                </a:lnTo>
                <a:lnTo>
                  <a:pt x="0" y="8522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224246" y="2322653"/>
            <a:ext cx="7325959" cy="673100"/>
          </a:xfrm>
          <a:prstGeom prst="rect">
            <a:avLst/>
          </a:prstGeom>
        </p:spPr>
        <p:txBody>
          <a:bodyPr anchor="t" rtlCol="false" tIns="0" lIns="0" bIns="0" rIns="0">
            <a:spAutoFit/>
          </a:bodyPr>
          <a:lstStyle/>
          <a:p>
            <a:pPr algn="ctr">
              <a:lnSpc>
                <a:spcPts val="2649"/>
              </a:lnSpc>
            </a:pPr>
            <a:r>
              <a:rPr lang="en-US" b="true" sz="2499" spc="-67">
                <a:solidFill>
                  <a:srgbClr val="007076"/>
                </a:solidFill>
                <a:latin typeface="Montserrat Bold"/>
                <a:ea typeface="Montserrat Bold"/>
                <a:cs typeface="Montserrat Bold"/>
                <a:sym typeface="Montserrat Bold"/>
              </a:rPr>
              <a:t>KPI: Increase in organic search traffic from local users.</a:t>
            </a:r>
          </a:p>
        </p:txBody>
      </p:sp>
      <p:sp>
        <p:nvSpPr>
          <p:cNvPr name="TextBox 21" id="21"/>
          <p:cNvSpPr txBox="true"/>
          <p:nvPr/>
        </p:nvSpPr>
        <p:spPr>
          <a:xfrm rot="0">
            <a:off x="10359175" y="2322653"/>
            <a:ext cx="6133263" cy="673100"/>
          </a:xfrm>
          <a:prstGeom prst="rect">
            <a:avLst/>
          </a:prstGeom>
        </p:spPr>
        <p:txBody>
          <a:bodyPr anchor="t" rtlCol="false" tIns="0" lIns="0" bIns="0" rIns="0">
            <a:spAutoFit/>
          </a:bodyPr>
          <a:lstStyle/>
          <a:p>
            <a:pPr algn="ctr">
              <a:lnSpc>
                <a:spcPts val="2649"/>
              </a:lnSpc>
            </a:pPr>
            <a:r>
              <a:rPr lang="en-US" b="true" sz="2499" spc="-67">
                <a:solidFill>
                  <a:srgbClr val="FFFFFF"/>
                </a:solidFill>
                <a:latin typeface="Montserrat Bold"/>
                <a:ea typeface="Montserrat Bold"/>
                <a:cs typeface="Montserrat Bold"/>
                <a:sym typeface="Montserrat Bold"/>
              </a:rPr>
              <a:t>KPI: Growth in website traffic and engagement</a:t>
            </a:r>
          </a:p>
        </p:txBody>
      </p:sp>
      <p:sp>
        <p:nvSpPr>
          <p:cNvPr name="TextBox 22" id="22"/>
          <p:cNvSpPr txBox="true"/>
          <p:nvPr/>
        </p:nvSpPr>
        <p:spPr>
          <a:xfrm rot="0">
            <a:off x="2423245" y="4310892"/>
            <a:ext cx="5027057"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7076"/>
                </a:solidFill>
                <a:latin typeface="Montserrat Bold"/>
                <a:ea typeface="Montserrat Bold"/>
                <a:cs typeface="Montserrat Bold"/>
                <a:sym typeface="Montserrat Bold"/>
              </a:rPr>
              <a:t>Call-to-Action (CTA):  </a:t>
            </a:r>
          </a:p>
        </p:txBody>
      </p:sp>
      <p:sp>
        <p:nvSpPr>
          <p:cNvPr name="TextBox 23" id="23"/>
          <p:cNvSpPr txBox="true"/>
          <p:nvPr/>
        </p:nvSpPr>
        <p:spPr>
          <a:xfrm rot="0">
            <a:off x="11461193" y="4310892"/>
            <a:ext cx="3906528"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Call-to-Action (CTA):  </a:t>
            </a:r>
          </a:p>
        </p:txBody>
      </p:sp>
      <p:grpSp>
        <p:nvGrpSpPr>
          <p:cNvPr name="Group 24" id="24"/>
          <p:cNvGrpSpPr/>
          <p:nvPr/>
        </p:nvGrpSpPr>
        <p:grpSpPr>
          <a:xfrm rot="0">
            <a:off x="1323342" y="8217672"/>
            <a:ext cx="4166983" cy="1052406"/>
            <a:chOff x="0" y="0"/>
            <a:chExt cx="5555977" cy="1403207"/>
          </a:xfrm>
        </p:grpSpPr>
        <p:sp>
          <p:nvSpPr>
            <p:cNvPr name="TextBox 25" id="25"/>
            <p:cNvSpPr txBox="true"/>
            <p:nvPr/>
          </p:nvSpPr>
          <p:spPr>
            <a:xfrm rot="0">
              <a:off x="0" y="-9525"/>
              <a:ext cx="5555977" cy="901950"/>
            </a:xfrm>
            <a:prstGeom prst="rect">
              <a:avLst/>
            </a:prstGeom>
          </p:spPr>
          <p:txBody>
            <a:bodyPr anchor="t" rtlCol="false" tIns="0" lIns="0" bIns="0" rIns="0">
              <a:spAutoFit/>
            </a:bodyPr>
            <a:lstStyle/>
            <a:p>
              <a:pPr algn="l">
                <a:lnSpc>
                  <a:spcPts val="4433"/>
                </a:lnSpc>
              </a:pPr>
              <a:r>
                <a:rPr lang="en-US" b="true" sz="4433">
                  <a:solidFill>
                    <a:srgbClr val="000000"/>
                  </a:solidFill>
                  <a:latin typeface="Lato Heavy Bold"/>
                  <a:ea typeface="Lato Heavy Bold"/>
                  <a:cs typeface="Lato Heavy Bold"/>
                  <a:sym typeface="Lato Heavy Bold"/>
                </a:rPr>
                <a:t>est. +15</a:t>
              </a:r>
              <a:r>
                <a:rPr lang="en-US" b="true" sz="4433">
                  <a:solidFill>
                    <a:srgbClr val="000000"/>
                  </a:solidFill>
                  <a:latin typeface="Lato Heavy Bold"/>
                  <a:ea typeface="Lato Heavy Bold"/>
                  <a:cs typeface="Lato Heavy Bold"/>
                  <a:sym typeface="Lato Heavy Bold"/>
                </a:rPr>
                <a:t>%</a:t>
              </a:r>
            </a:p>
          </p:txBody>
        </p:sp>
        <p:sp>
          <p:nvSpPr>
            <p:cNvPr name="TextBox 26" id="26"/>
            <p:cNvSpPr txBox="true"/>
            <p:nvPr/>
          </p:nvSpPr>
          <p:spPr>
            <a:xfrm rot="0">
              <a:off x="0" y="933440"/>
              <a:ext cx="5555977" cy="469767"/>
            </a:xfrm>
            <a:prstGeom prst="rect">
              <a:avLst/>
            </a:prstGeom>
          </p:spPr>
          <p:txBody>
            <a:bodyPr anchor="t" rtlCol="false" tIns="0" lIns="0" bIns="0" rIns="0">
              <a:spAutoFit/>
            </a:bodyPr>
            <a:lstStyle/>
            <a:p>
              <a:pPr algn="l">
                <a:lnSpc>
                  <a:spcPts val="3003"/>
                </a:lnSpc>
              </a:pPr>
              <a:r>
                <a:rPr lang="en-US" sz="1937" spc="65">
                  <a:solidFill>
                    <a:srgbClr val="000000"/>
                  </a:solidFill>
                  <a:latin typeface="Montserrat"/>
                  <a:ea typeface="Montserrat"/>
                  <a:cs typeface="Montserrat"/>
                  <a:sym typeface="Montserrat"/>
                </a:rPr>
                <a:t>increase in organic local traffic</a:t>
              </a:r>
            </a:p>
          </p:txBody>
        </p:sp>
      </p:grpSp>
      <p:grpSp>
        <p:nvGrpSpPr>
          <p:cNvPr name="Group 27" id="27"/>
          <p:cNvGrpSpPr/>
          <p:nvPr/>
        </p:nvGrpSpPr>
        <p:grpSpPr>
          <a:xfrm rot="0">
            <a:off x="9837050" y="8264423"/>
            <a:ext cx="3248285" cy="997003"/>
            <a:chOff x="0" y="0"/>
            <a:chExt cx="4331047" cy="1329337"/>
          </a:xfrm>
        </p:grpSpPr>
        <p:sp>
          <p:nvSpPr>
            <p:cNvPr name="TextBox 28" id="28"/>
            <p:cNvSpPr txBox="true"/>
            <p:nvPr/>
          </p:nvSpPr>
          <p:spPr>
            <a:xfrm rot="0">
              <a:off x="0" y="0"/>
              <a:ext cx="4331047" cy="845445"/>
            </a:xfrm>
            <a:prstGeom prst="rect">
              <a:avLst/>
            </a:prstGeom>
          </p:spPr>
          <p:txBody>
            <a:bodyPr anchor="t" rtlCol="false" tIns="0" lIns="0" bIns="0" rIns="0">
              <a:spAutoFit/>
            </a:bodyPr>
            <a:lstStyle/>
            <a:p>
              <a:pPr algn="l">
                <a:lnSpc>
                  <a:spcPts val="4199"/>
                </a:lnSpc>
              </a:pPr>
              <a:r>
                <a:rPr lang="en-US" b="true" sz="4199">
                  <a:solidFill>
                    <a:srgbClr val="000000"/>
                  </a:solidFill>
                  <a:latin typeface="Lato Heavy Bold"/>
                  <a:ea typeface="Lato Heavy Bold"/>
                  <a:cs typeface="Lato Heavy Bold"/>
                  <a:sym typeface="Lato Heavy Bold"/>
                </a:rPr>
                <a:t>est. +20</a:t>
              </a:r>
              <a:r>
                <a:rPr lang="en-US" b="true" sz="4199">
                  <a:solidFill>
                    <a:srgbClr val="000000"/>
                  </a:solidFill>
                  <a:latin typeface="Lato Heavy Bold"/>
                  <a:ea typeface="Lato Heavy Bold"/>
                  <a:cs typeface="Lato Heavy Bold"/>
                  <a:sym typeface="Lato Heavy Bold"/>
                </a:rPr>
                <a:t>%</a:t>
              </a:r>
            </a:p>
          </p:txBody>
        </p:sp>
        <p:sp>
          <p:nvSpPr>
            <p:cNvPr name="TextBox 29" id="29"/>
            <p:cNvSpPr txBox="true"/>
            <p:nvPr/>
          </p:nvSpPr>
          <p:spPr>
            <a:xfrm rot="0">
              <a:off x="0" y="889814"/>
              <a:ext cx="4331047" cy="439523"/>
            </a:xfrm>
            <a:prstGeom prst="rect">
              <a:avLst/>
            </a:prstGeom>
          </p:spPr>
          <p:txBody>
            <a:bodyPr anchor="t" rtlCol="false" tIns="0" lIns="0" bIns="0" rIns="0">
              <a:spAutoFit/>
            </a:bodyPr>
            <a:lstStyle/>
            <a:p>
              <a:pPr algn="l">
                <a:lnSpc>
                  <a:spcPts val="2845"/>
                </a:lnSpc>
              </a:pPr>
              <a:r>
                <a:rPr lang="en-US" sz="1835" spc="62">
                  <a:solidFill>
                    <a:srgbClr val="000000"/>
                  </a:solidFill>
                  <a:latin typeface="Montserrat"/>
                  <a:ea typeface="Montserrat"/>
                  <a:cs typeface="Montserrat"/>
                  <a:sym typeface="Montserrat"/>
                </a:rPr>
                <a:t>increase in website traffic</a:t>
              </a:r>
            </a:p>
          </p:txBody>
        </p:sp>
      </p:grpSp>
      <p:grpSp>
        <p:nvGrpSpPr>
          <p:cNvPr name="Group 30" id="30"/>
          <p:cNvGrpSpPr/>
          <p:nvPr/>
        </p:nvGrpSpPr>
        <p:grpSpPr>
          <a:xfrm rot="0">
            <a:off x="13311683" y="8245373"/>
            <a:ext cx="3947617" cy="997003"/>
            <a:chOff x="0" y="0"/>
            <a:chExt cx="5263489" cy="1329337"/>
          </a:xfrm>
        </p:grpSpPr>
        <p:sp>
          <p:nvSpPr>
            <p:cNvPr name="TextBox 31" id="31"/>
            <p:cNvSpPr txBox="true"/>
            <p:nvPr/>
          </p:nvSpPr>
          <p:spPr>
            <a:xfrm rot="0">
              <a:off x="0" y="0"/>
              <a:ext cx="5263489" cy="845445"/>
            </a:xfrm>
            <a:prstGeom prst="rect">
              <a:avLst/>
            </a:prstGeom>
          </p:spPr>
          <p:txBody>
            <a:bodyPr anchor="t" rtlCol="false" tIns="0" lIns="0" bIns="0" rIns="0">
              <a:spAutoFit/>
            </a:bodyPr>
            <a:lstStyle/>
            <a:p>
              <a:pPr algn="l">
                <a:lnSpc>
                  <a:spcPts val="4199"/>
                </a:lnSpc>
              </a:pPr>
              <a:r>
                <a:rPr lang="en-US" b="true" sz="4199">
                  <a:solidFill>
                    <a:srgbClr val="000000"/>
                  </a:solidFill>
                  <a:latin typeface="Lato Heavy Bold"/>
                  <a:ea typeface="Lato Heavy Bold"/>
                  <a:cs typeface="Lato Heavy Bold"/>
                  <a:sym typeface="Lato Heavy Bold"/>
                </a:rPr>
                <a:t>est. +10</a:t>
              </a:r>
              <a:r>
                <a:rPr lang="en-US" b="true" sz="4199">
                  <a:solidFill>
                    <a:srgbClr val="000000"/>
                  </a:solidFill>
                  <a:latin typeface="Lato Heavy Bold"/>
                  <a:ea typeface="Lato Heavy Bold"/>
                  <a:cs typeface="Lato Heavy Bold"/>
                  <a:sym typeface="Lato Heavy Bold"/>
                </a:rPr>
                <a:t>%</a:t>
              </a:r>
            </a:p>
          </p:txBody>
        </p:sp>
        <p:sp>
          <p:nvSpPr>
            <p:cNvPr name="TextBox 32" id="32"/>
            <p:cNvSpPr txBox="true"/>
            <p:nvPr/>
          </p:nvSpPr>
          <p:spPr>
            <a:xfrm rot="0">
              <a:off x="0" y="889814"/>
              <a:ext cx="5263489" cy="439523"/>
            </a:xfrm>
            <a:prstGeom prst="rect">
              <a:avLst/>
            </a:prstGeom>
          </p:spPr>
          <p:txBody>
            <a:bodyPr anchor="t" rtlCol="false" tIns="0" lIns="0" bIns="0" rIns="0">
              <a:spAutoFit/>
            </a:bodyPr>
            <a:lstStyle/>
            <a:p>
              <a:pPr algn="l">
                <a:lnSpc>
                  <a:spcPts val="2845"/>
                </a:lnSpc>
              </a:pPr>
              <a:r>
                <a:rPr lang="en-US" sz="1835" spc="62">
                  <a:solidFill>
                    <a:srgbClr val="000000"/>
                  </a:solidFill>
                  <a:latin typeface="Montserrat"/>
                  <a:ea typeface="Montserrat"/>
                  <a:cs typeface="Montserrat"/>
                  <a:sym typeface="Montserrat"/>
                </a:rPr>
                <a:t>increase in engagement metric</a:t>
              </a:r>
            </a:p>
          </p:txBody>
        </p:sp>
      </p:grpSp>
      <p:sp>
        <p:nvSpPr>
          <p:cNvPr name="TextBox 33" id="33"/>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Potential Growth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2"/>
            <a:stretch>
              <a:fillRect l="0" t="0" r="0" b="0"/>
            </a:stretch>
          </a:blipFill>
        </p:spPr>
      </p:sp>
      <p:grpSp>
        <p:nvGrpSpPr>
          <p:cNvPr name="Group 3" id="3"/>
          <p:cNvGrpSpPr/>
          <p:nvPr/>
        </p:nvGrpSpPr>
        <p:grpSpPr>
          <a:xfrm rot="0">
            <a:off x="5294111" y="1982817"/>
            <a:ext cx="7689686" cy="5816665"/>
            <a:chOff x="0" y="0"/>
            <a:chExt cx="12252320" cy="9267953"/>
          </a:xfrm>
        </p:grpSpPr>
        <p:sp>
          <p:nvSpPr>
            <p:cNvPr name="Freeform 4" id="4"/>
            <p:cNvSpPr/>
            <p:nvPr/>
          </p:nvSpPr>
          <p:spPr>
            <a:xfrm flipH="false" flipV="false" rot="0">
              <a:off x="0" y="0"/>
              <a:ext cx="12252320" cy="9267953"/>
            </a:xfrm>
            <a:custGeom>
              <a:avLst/>
              <a:gdLst/>
              <a:ahLst/>
              <a:cxnLst/>
              <a:rect r="r" b="b" t="t" l="l"/>
              <a:pathLst>
                <a:path h="9267953" w="12252320">
                  <a:moveTo>
                    <a:pt x="0" y="0"/>
                  </a:moveTo>
                  <a:lnTo>
                    <a:pt x="0" y="9267953"/>
                  </a:lnTo>
                  <a:lnTo>
                    <a:pt x="12252320" y="9267953"/>
                  </a:lnTo>
                  <a:lnTo>
                    <a:pt x="12252320" y="0"/>
                  </a:lnTo>
                  <a:lnTo>
                    <a:pt x="0" y="0"/>
                  </a:lnTo>
                  <a:close/>
                  <a:moveTo>
                    <a:pt x="12191360" y="9206993"/>
                  </a:moveTo>
                  <a:lnTo>
                    <a:pt x="59690" y="9206993"/>
                  </a:lnTo>
                  <a:lnTo>
                    <a:pt x="59690" y="59690"/>
                  </a:lnTo>
                  <a:lnTo>
                    <a:pt x="12191360" y="59690"/>
                  </a:lnTo>
                  <a:lnTo>
                    <a:pt x="12191360" y="9206993"/>
                  </a:lnTo>
                  <a:close/>
                </a:path>
              </a:pathLst>
            </a:custGeom>
            <a:solidFill>
              <a:srgbClr val="1EBCB7"/>
            </a:solidFill>
          </p:spPr>
        </p:sp>
      </p:grpSp>
      <p:grpSp>
        <p:nvGrpSpPr>
          <p:cNvPr name="Group 5" id="5"/>
          <p:cNvGrpSpPr/>
          <p:nvPr/>
        </p:nvGrpSpPr>
        <p:grpSpPr>
          <a:xfrm rot="0">
            <a:off x="6981349" y="4539976"/>
            <a:ext cx="4315210" cy="844054"/>
            <a:chOff x="0" y="0"/>
            <a:chExt cx="1136516" cy="222302"/>
          </a:xfrm>
        </p:grpSpPr>
        <p:sp>
          <p:nvSpPr>
            <p:cNvPr name="Freeform 6" id="6"/>
            <p:cNvSpPr/>
            <p:nvPr/>
          </p:nvSpPr>
          <p:spPr>
            <a:xfrm flipH="false" flipV="false" rot="0">
              <a:off x="0" y="0"/>
              <a:ext cx="1136516" cy="222302"/>
            </a:xfrm>
            <a:custGeom>
              <a:avLst/>
              <a:gdLst/>
              <a:ahLst/>
              <a:cxnLst/>
              <a:rect r="r" b="b" t="t" l="l"/>
              <a:pathLst>
                <a:path h="222302" w="1136516">
                  <a:moveTo>
                    <a:pt x="91499" y="0"/>
                  </a:moveTo>
                  <a:lnTo>
                    <a:pt x="1045017" y="0"/>
                  </a:lnTo>
                  <a:cubicBezTo>
                    <a:pt x="1069284" y="0"/>
                    <a:pt x="1092557" y="9640"/>
                    <a:pt x="1109717" y="26799"/>
                  </a:cubicBezTo>
                  <a:cubicBezTo>
                    <a:pt x="1126876" y="43959"/>
                    <a:pt x="1136516" y="67232"/>
                    <a:pt x="1136516" y="91499"/>
                  </a:cubicBezTo>
                  <a:lnTo>
                    <a:pt x="1136516" y="130803"/>
                  </a:lnTo>
                  <a:cubicBezTo>
                    <a:pt x="1136516" y="155070"/>
                    <a:pt x="1126876" y="178343"/>
                    <a:pt x="1109717" y="195503"/>
                  </a:cubicBezTo>
                  <a:cubicBezTo>
                    <a:pt x="1092557" y="212662"/>
                    <a:pt x="1069284" y="222302"/>
                    <a:pt x="1045017" y="222302"/>
                  </a:cubicBezTo>
                  <a:lnTo>
                    <a:pt x="91499" y="222302"/>
                  </a:lnTo>
                  <a:cubicBezTo>
                    <a:pt x="67232" y="222302"/>
                    <a:pt x="43959" y="212662"/>
                    <a:pt x="26799" y="195503"/>
                  </a:cubicBezTo>
                  <a:cubicBezTo>
                    <a:pt x="9640" y="178343"/>
                    <a:pt x="0" y="155070"/>
                    <a:pt x="0" y="130803"/>
                  </a:cubicBezTo>
                  <a:lnTo>
                    <a:pt x="0" y="91499"/>
                  </a:lnTo>
                  <a:cubicBezTo>
                    <a:pt x="0" y="67232"/>
                    <a:pt x="9640" y="43959"/>
                    <a:pt x="26799" y="26799"/>
                  </a:cubicBezTo>
                  <a:cubicBezTo>
                    <a:pt x="43959" y="9640"/>
                    <a:pt x="67232" y="0"/>
                    <a:pt x="91499" y="0"/>
                  </a:cubicBezTo>
                  <a:close/>
                </a:path>
              </a:pathLst>
            </a:custGeom>
            <a:solidFill>
              <a:srgbClr val="007076"/>
            </a:solidFill>
          </p:spPr>
        </p:sp>
        <p:sp>
          <p:nvSpPr>
            <p:cNvPr name="TextBox 7" id="7"/>
            <p:cNvSpPr txBox="true"/>
            <p:nvPr/>
          </p:nvSpPr>
          <p:spPr>
            <a:xfrm>
              <a:off x="0" y="-28575"/>
              <a:ext cx="1136516" cy="250877"/>
            </a:xfrm>
            <a:prstGeom prst="rect">
              <a:avLst/>
            </a:prstGeom>
          </p:spPr>
          <p:txBody>
            <a:bodyPr anchor="ctr" rtlCol="false" tIns="50800" lIns="50800" bIns="50800" rIns="50800"/>
            <a:lstStyle/>
            <a:p>
              <a:pPr algn="ctr">
                <a:lnSpc>
                  <a:spcPts val="2799"/>
                </a:lnSpc>
              </a:pPr>
              <a:r>
                <a:rPr lang="en-US" b="true" sz="1999">
                  <a:solidFill>
                    <a:srgbClr val="FFFFFF"/>
                  </a:solidFill>
                  <a:latin typeface="Montserrat Bold"/>
                  <a:ea typeface="Montserrat Bold"/>
                  <a:cs typeface="Montserrat Bold"/>
                  <a:sym typeface="Montserrat Bold"/>
                </a:rPr>
                <a:t>Refer a Friend, Both Get $100 Off LASIK!</a:t>
              </a:r>
            </a:p>
          </p:txBody>
        </p:sp>
      </p:grpSp>
      <p:sp>
        <p:nvSpPr>
          <p:cNvPr name="Freeform 8" id="8"/>
          <p:cNvSpPr/>
          <p:nvPr/>
        </p:nvSpPr>
        <p:spPr>
          <a:xfrm flipH="false" flipV="false" rot="-3281327">
            <a:off x="11008350" y="4717384"/>
            <a:ext cx="576418" cy="852232"/>
          </a:xfrm>
          <a:custGeom>
            <a:avLst/>
            <a:gdLst/>
            <a:ahLst/>
            <a:cxnLst/>
            <a:rect r="r" b="b" t="t" l="l"/>
            <a:pathLst>
              <a:path h="852232" w="576418">
                <a:moveTo>
                  <a:pt x="0" y="0"/>
                </a:moveTo>
                <a:lnTo>
                  <a:pt x="576419" y="0"/>
                </a:lnTo>
                <a:lnTo>
                  <a:pt x="576419" y="852232"/>
                </a:lnTo>
                <a:lnTo>
                  <a:pt x="0" y="85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8709841" y="2970796"/>
            <a:ext cx="858227" cy="858227"/>
          </a:xfrm>
          <a:custGeom>
            <a:avLst/>
            <a:gdLst/>
            <a:ahLst/>
            <a:cxnLst/>
            <a:rect r="r" b="b" t="t" l="l"/>
            <a:pathLst>
              <a:path h="858227" w="858227">
                <a:moveTo>
                  <a:pt x="0" y="0"/>
                </a:moveTo>
                <a:lnTo>
                  <a:pt x="858227" y="0"/>
                </a:lnTo>
                <a:lnTo>
                  <a:pt x="858227" y="858228"/>
                </a:lnTo>
                <a:lnTo>
                  <a:pt x="0" y="858228"/>
                </a:lnTo>
                <a:lnTo>
                  <a:pt x="0" y="0"/>
                </a:lnTo>
                <a:close/>
              </a:path>
            </a:pathLst>
          </a:custGeom>
          <a:blipFill>
            <a:blip r:embed="rId5"/>
            <a:stretch>
              <a:fillRect l="0" t="0" r="0" b="0"/>
            </a:stretch>
          </a:blipFill>
        </p:spPr>
      </p:sp>
      <p:sp>
        <p:nvSpPr>
          <p:cNvPr name="TextBox 10" id="10"/>
          <p:cNvSpPr txBox="true"/>
          <p:nvPr/>
        </p:nvSpPr>
        <p:spPr>
          <a:xfrm rot="0">
            <a:off x="5465326" y="2216162"/>
            <a:ext cx="7347257" cy="673100"/>
          </a:xfrm>
          <a:prstGeom prst="rect">
            <a:avLst/>
          </a:prstGeom>
        </p:spPr>
        <p:txBody>
          <a:bodyPr anchor="t" rtlCol="false" tIns="0" lIns="0" bIns="0" rIns="0">
            <a:spAutoFit/>
          </a:bodyPr>
          <a:lstStyle/>
          <a:p>
            <a:pPr algn="ctr">
              <a:lnSpc>
                <a:spcPts val="2649"/>
              </a:lnSpc>
            </a:pPr>
            <a:r>
              <a:rPr lang="en-US" b="true" sz="2499" spc="-67">
                <a:solidFill>
                  <a:srgbClr val="007076"/>
                </a:solidFill>
                <a:latin typeface="Montserrat Bold"/>
                <a:ea typeface="Montserrat Bold"/>
                <a:cs typeface="Montserrat Bold"/>
                <a:sym typeface="Montserrat Bold"/>
              </a:rPr>
              <a:t>KPI: Increase in referral traffic and conversions.</a:t>
            </a:r>
          </a:p>
        </p:txBody>
      </p:sp>
      <p:sp>
        <p:nvSpPr>
          <p:cNvPr name="TextBox 11" id="11"/>
          <p:cNvSpPr txBox="true"/>
          <p:nvPr/>
        </p:nvSpPr>
        <p:spPr>
          <a:xfrm rot="0">
            <a:off x="5743707" y="5478558"/>
            <a:ext cx="6800587" cy="2454275"/>
          </a:xfrm>
          <a:prstGeom prst="rect">
            <a:avLst/>
          </a:prstGeom>
        </p:spPr>
        <p:txBody>
          <a:bodyPr anchor="t" rtlCol="false" tIns="0" lIns="0" bIns="0" rIns="0">
            <a:spAutoFit/>
          </a:bodyPr>
          <a:lstStyle/>
          <a:p>
            <a:pPr algn="l">
              <a:lnSpc>
                <a:spcPts val="2800"/>
              </a:lnSpc>
            </a:pPr>
            <a:r>
              <a:rPr lang="en-US" sz="2000" spc="-54" b="true">
                <a:solidFill>
                  <a:srgbClr val="007076"/>
                </a:solidFill>
                <a:latin typeface="Montserrat Medium"/>
                <a:ea typeface="Montserrat Medium"/>
                <a:cs typeface="Montserrat Medium"/>
                <a:sym typeface="Montserrat Medium"/>
              </a:rPr>
              <a:t>Incentivizing existing patients to refer friends and family.</a:t>
            </a:r>
          </a:p>
          <a:p>
            <a:pPr algn="l">
              <a:lnSpc>
                <a:spcPts val="2800"/>
              </a:lnSpc>
            </a:pPr>
          </a:p>
          <a:p>
            <a:pPr algn="l">
              <a:lnSpc>
                <a:spcPts val="2800"/>
              </a:lnSpc>
            </a:pPr>
            <a:r>
              <a:rPr lang="en-US" b="true" sz="2000" spc="-54">
                <a:solidFill>
                  <a:srgbClr val="007076"/>
                </a:solidFill>
                <a:latin typeface="Montserrat Medium"/>
                <a:ea typeface="Montserrat Medium"/>
                <a:cs typeface="Montserrat Medium"/>
                <a:sym typeface="Montserrat Medium"/>
              </a:rPr>
              <a:t>Floodlight Settings: Implement cross-domain tracking to accurately attribute conversions from referral sources.</a:t>
            </a:r>
          </a:p>
          <a:p>
            <a:pPr algn="l">
              <a:lnSpc>
                <a:spcPts val="2800"/>
              </a:lnSpc>
            </a:pPr>
          </a:p>
        </p:txBody>
      </p:sp>
      <p:sp>
        <p:nvSpPr>
          <p:cNvPr name="TextBox 12" id="12"/>
          <p:cNvSpPr txBox="true"/>
          <p:nvPr/>
        </p:nvSpPr>
        <p:spPr>
          <a:xfrm rot="0">
            <a:off x="6630471" y="4063971"/>
            <a:ext cx="5027057"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7076"/>
                </a:solidFill>
                <a:latin typeface="Montserrat Bold"/>
                <a:ea typeface="Montserrat Bold"/>
                <a:cs typeface="Montserrat Bold"/>
                <a:sym typeface="Montserrat Bold"/>
              </a:rPr>
              <a:t>Call-to-Action (CTA):  </a:t>
            </a:r>
          </a:p>
        </p:txBody>
      </p:sp>
      <p:grpSp>
        <p:nvGrpSpPr>
          <p:cNvPr name="Group 13" id="13"/>
          <p:cNvGrpSpPr/>
          <p:nvPr/>
        </p:nvGrpSpPr>
        <p:grpSpPr>
          <a:xfrm rot="0">
            <a:off x="5596002" y="8037607"/>
            <a:ext cx="3542952" cy="997003"/>
            <a:chOff x="0" y="0"/>
            <a:chExt cx="4723936" cy="1329337"/>
          </a:xfrm>
        </p:grpSpPr>
        <p:sp>
          <p:nvSpPr>
            <p:cNvPr name="TextBox 14" id="14"/>
            <p:cNvSpPr txBox="true"/>
            <p:nvPr/>
          </p:nvSpPr>
          <p:spPr>
            <a:xfrm rot="0">
              <a:off x="0" y="0"/>
              <a:ext cx="4723936" cy="845445"/>
            </a:xfrm>
            <a:prstGeom prst="rect">
              <a:avLst/>
            </a:prstGeom>
          </p:spPr>
          <p:txBody>
            <a:bodyPr anchor="t" rtlCol="false" tIns="0" lIns="0" bIns="0" rIns="0">
              <a:spAutoFit/>
            </a:bodyPr>
            <a:lstStyle/>
            <a:p>
              <a:pPr algn="l">
                <a:lnSpc>
                  <a:spcPts val="4199"/>
                </a:lnSpc>
              </a:pPr>
              <a:r>
                <a:rPr lang="en-US" b="true" sz="4199">
                  <a:solidFill>
                    <a:srgbClr val="000000"/>
                  </a:solidFill>
                  <a:latin typeface="Lato Heavy Bold"/>
                  <a:ea typeface="Lato Heavy Bold"/>
                  <a:cs typeface="Lato Heavy Bold"/>
                  <a:sym typeface="Lato Heavy Bold"/>
                </a:rPr>
                <a:t>est. +25</a:t>
              </a:r>
              <a:r>
                <a:rPr lang="en-US" b="true" sz="4199">
                  <a:solidFill>
                    <a:srgbClr val="000000"/>
                  </a:solidFill>
                  <a:latin typeface="Lato Heavy Bold"/>
                  <a:ea typeface="Lato Heavy Bold"/>
                  <a:cs typeface="Lato Heavy Bold"/>
                  <a:sym typeface="Lato Heavy Bold"/>
                </a:rPr>
                <a:t>%</a:t>
              </a:r>
            </a:p>
          </p:txBody>
        </p:sp>
        <p:sp>
          <p:nvSpPr>
            <p:cNvPr name="TextBox 15" id="15"/>
            <p:cNvSpPr txBox="true"/>
            <p:nvPr/>
          </p:nvSpPr>
          <p:spPr>
            <a:xfrm rot="0">
              <a:off x="0" y="889814"/>
              <a:ext cx="4723936" cy="439523"/>
            </a:xfrm>
            <a:prstGeom prst="rect">
              <a:avLst/>
            </a:prstGeom>
          </p:spPr>
          <p:txBody>
            <a:bodyPr anchor="t" rtlCol="false" tIns="0" lIns="0" bIns="0" rIns="0">
              <a:spAutoFit/>
            </a:bodyPr>
            <a:lstStyle/>
            <a:p>
              <a:pPr algn="l">
                <a:lnSpc>
                  <a:spcPts val="2845"/>
                </a:lnSpc>
              </a:pPr>
              <a:r>
                <a:rPr lang="en-US" sz="1835" spc="62">
                  <a:solidFill>
                    <a:srgbClr val="000000"/>
                  </a:solidFill>
                  <a:latin typeface="Montserrat"/>
                  <a:ea typeface="Montserrat"/>
                  <a:cs typeface="Montserrat"/>
                  <a:sym typeface="Montserrat"/>
                </a:rPr>
                <a:t>increase in referral traffic</a:t>
              </a:r>
            </a:p>
          </p:txBody>
        </p:sp>
      </p:grpSp>
      <p:grpSp>
        <p:nvGrpSpPr>
          <p:cNvPr name="Group 16" id="16"/>
          <p:cNvGrpSpPr/>
          <p:nvPr/>
        </p:nvGrpSpPr>
        <p:grpSpPr>
          <a:xfrm rot="0">
            <a:off x="9207395" y="7980457"/>
            <a:ext cx="3776402" cy="1358238"/>
            <a:chOff x="0" y="0"/>
            <a:chExt cx="5035203" cy="1810985"/>
          </a:xfrm>
        </p:grpSpPr>
        <p:sp>
          <p:nvSpPr>
            <p:cNvPr name="TextBox 17" id="17"/>
            <p:cNvSpPr txBox="true"/>
            <p:nvPr/>
          </p:nvSpPr>
          <p:spPr>
            <a:xfrm rot="0">
              <a:off x="0" y="0"/>
              <a:ext cx="5035203" cy="845445"/>
            </a:xfrm>
            <a:prstGeom prst="rect">
              <a:avLst/>
            </a:prstGeom>
          </p:spPr>
          <p:txBody>
            <a:bodyPr anchor="t" rtlCol="false" tIns="0" lIns="0" bIns="0" rIns="0">
              <a:spAutoFit/>
            </a:bodyPr>
            <a:lstStyle/>
            <a:p>
              <a:pPr algn="l">
                <a:lnSpc>
                  <a:spcPts val="4199"/>
                </a:lnSpc>
              </a:pPr>
              <a:r>
                <a:rPr lang="en-US" b="true" sz="4199">
                  <a:solidFill>
                    <a:srgbClr val="000000"/>
                  </a:solidFill>
                  <a:latin typeface="Lato Heavy Bold"/>
                  <a:ea typeface="Lato Heavy Bold"/>
                  <a:cs typeface="Lato Heavy Bold"/>
                  <a:sym typeface="Lato Heavy Bold"/>
                </a:rPr>
                <a:t>est. +20</a:t>
              </a:r>
              <a:r>
                <a:rPr lang="en-US" b="true" sz="4199">
                  <a:solidFill>
                    <a:srgbClr val="000000"/>
                  </a:solidFill>
                  <a:latin typeface="Lato Heavy Bold"/>
                  <a:ea typeface="Lato Heavy Bold"/>
                  <a:cs typeface="Lato Heavy Bold"/>
                  <a:sym typeface="Lato Heavy Bold"/>
                </a:rPr>
                <a:t>%</a:t>
              </a:r>
            </a:p>
          </p:txBody>
        </p:sp>
        <p:sp>
          <p:nvSpPr>
            <p:cNvPr name="TextBox 18" id="18"/>
            <p:cNvSpPr txBox="true"/>
            <p:nvPr/>
          </p:nvSpPr>
          <p:spPr>
            <a:xfrm rot="0">
              <a:off x="0" y="889814"/>
              <a:ext cx="5035203" cy="921171"/>
            </a:xfrm>
            <a:prstGeom prst="rect">
              <a:avLst/>
            </a:prstGeom>
          </p:spPr>
          <p:txBody>
            <a:bodyPr anchor="t" rtlCol="false" tIns="0" lIns="0" bIns="0" rIns="0">
              <a:spAutoFit/>
            </a:bodyPr>
            <a:lstStyle/>
            <a:p>
              <a:pPr algn="l">
                <a:lnSpc>
                  <a:spcPts val="2845"/>
                </a:lnSpc>
              </a:pPr>
              <a:r>
                <a:rPr lang="en-US" sz="1835" spc="62">
                  <a:solidFill>
                    <a:srgbClr val="000000"/>
                  </a:solidFill>
                  <a:latin typeface="Montserrat"/>
                  <a:ea typeface="Montserrat"/>
                  <a:cs typeface="Montserrat"/>
                  <a:sym typeface="Montserrat"/>
                </a:rPr>
                <a:t>increase in conversions from referral sources</a:t>
              </a:r>
            </a:p>
          </p:txBody>
        </p:sp>
      </p:grpSp>
      <p:sp>
        <p:nvSpPr>
          <p:cNvPr name="TextBox 19" id="19"/>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Potential Growth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49000" y="2018245"/>
            <a:ext cx="7987499" cy="5905780"/>
            <a:chOff x="0" y="0"/>
            <a:chExt cx="2103703" cy="1555432"/>
          </a:xfrm>
        </p:grpSpPr>
        <p:sp>
          <p:nvSpPr>
            <p:cNvPr name="Freeform 3" id="3"/>
            <p:cNvSpPr/>
            <p:nvPr/>
          </p:nvSpPr>
          <p:spPr>
            <a:xfrm flipH="false" flipV="false" rot="0">
              <a:off x="0" y="0"/>
              <a:ext cx="2103703" cy="1555432"/>
            </a:xfrm>
            <a:custGeom>
              <a:avLst/>
              <a:gdLst/>
              <a:ahLst/>
              <a:cxnLst/>
              <a:rect r="r" b="b" t="t" l="l"/>
              <a:pathLst>
                <a:path h="1555432" w="2103703">
                  <a:moveTo>
                    <a:pt x="0" y="0"/>
                  </a:moveTo>
                  <a:lnTo>
                    <a:pt x="2103703" y="0"/>
                  </a:lnTo>
                  <a:lnTo>
                    <a:pt x="2103703" y="1555432"/>
                  </a:lnTo>
                  <a:lnTo>
                    <a:pt x="0" y="1555432"/>
                  </a:lnTo>
                  <a:close/>
                </a:path>
              </a:pathLst>
            </a:custGeom>
            <a:solidFill>
              <a:srgbClr val="007076"/>
            </a:solidFill>
          </p:spPr>
        </p:sp>
        <p:sp>
          <p:nvSpPr>
            <p:cNvPr name="TextBox 4" id="4"/>
            <p:cNvSpPr txBox="true"/>
            <p:nvPr/>
          </p:nvSpPr>
          <p:spPr>
            <a:xfrm>
              <a:off x="0" y="-38100"/>
              <a:ext cx="2103703" cy="159353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23302" y="2018245"/>
            <a:ext cx="7987499" cy="5927715"/>
            <a:chOff x="0" y="0"/>
            <a:chExt cx="12726838" cy="9444893"/>
          </a:xfrm>
        </p:grpSpPr>
        <p:sp>
          <p:nvSpPr>
            <p:cNvPr name="Freeform 6" id="6"/>
            <p:cNvSpPr/>
            <p:nvPr/>
          </p:nvSpPr>
          <p:spPr>
            <a:xfrm flipH="false" flipV="false" rot="0">
              <a:off x="0" y="0"/>
              <a:ext cx="12726838" cy="9444892"/>
            </a:xfrm>
            <a:custGeom>
              <a:avLst/>
              <a:gdLst/>
              <a:ahLst/>
              <a:cxnLst/>
              <a:rect r="r" b="b" t="t" l="l"/>
              <a:pathLst>
                <a:path h="9444892" w="12726838">
                  <a:moveTo>
                    <a:pt x="0" y="0"/>
                  </a:moveTo>
                  <a:lnTo>
                    <a:pt x="0" y="9444892"/>
                  </a:lnTo>
                  <a:lnTo>
                    <a:pt x="12726838" y="9444892"/>
                  </a:lnTo>
                  <a:lnTo>
                    <a:pt x="12726838" y="0"/>
                  </a:lnTo>
                  <a:lnTo>
                    <a:pt x="0" y="0"/>
                  </a:lnTo>
                  <a:close/>
                  <a:moveTo>
                    <a:pt x="12665878" y="9383933"/>
                  </a:moveTo>
                  <a:lnTo>
                    <a:pt x="59690" y="9383933"/>
                  </a:lnTo>
                  <a:lnTo>
                    <a:pt x="59690" y="59690"/>
                  </a:lnTo>
                  <a:lnTo>
                    <a:pt x="12665878" y="59690"/>
                  </a:lnTo>
                  <a:lnTo>
                    <a:pt x="12665878" y="9383933"/>
                  </a:lnTo>
                  <a:close/>
                </a:path>
              </a:pathLst>
            </a:custGeom>
            <a:solidFill>
              <a:srgbClr val="1EBCB7"/>
            </a:solidFill>
          </p:spPr>
        </p:sp>
      </p:grpSp>
      <p:sp>
        <p:nvSpPr>
          <p:cNvPr name="Freeform 7" id="7"/>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2"/>
            <a:stretch>
              <a:fillRect l="0" t="0" r="0" b="0"/>
            </a:stretch>
          </a:blipFill>
        </p:spPr>
      </p:sp>
      <p:grpSp>
        <p:nvGrpSpPr>
          <p:cNvPr name="Group 8" id="8"/>
          <p:cNvGrpSpPr/>
          <p:nvPr/>
        </p:nvGrpSpPr>
        <p:grpSpPr>
          <a:xfrm rot="0">
            <a:off x="2532331" y="4689869"/>
            <a:ext cx="4369441" cy="907262"/>
            <a:chOff x="0" y="0"/>
            <a:chExt cx="1150799" cy="238950"/>
          </a:xfrm>
        </p:grpSpPr>
        <p:sp>
          <p:nvSpPr>
            <p:cNvPr name="Freeform 9" id="9"/>
            <p:cNvSpPr/>
            <p:nvPr/>
          </p:nvSpPr>
          <p:spPr>
            <a:xfrm flipH="false" flipV="false" rot="0">
              <a:off x="0" y="0"/>
              <a:ext cx="1150799" cy="238950"/>
            </a:xfrm>
            <a:custGeom>
              <a:avLst/>
              <a:gdLst/>
              <a:ahLst/>
              <a:cxnLst/>
              <a:rect r="r" b="b" t="t" l="l"/>
              <a:pathLst>
                <a:path h="238950" w="1150799">
                  <a:moveTo>
                    <a:pt x="90363" y="0"/>
                  </a:moveTo>
                  <a:lnTo>
                    <a:pt x="1060436" y="0"/>
                  </a:lnTo>
                  <a:cubicBezTo>
                    <a:pt x="1110342" y="0"/>
                    <a:pt x="1150799" y="40457"/>
                    <a:pt x="1150799" y="90363"/>
                  </a:cubicBezTo>
                  <a:lnTo>
                    <a:pt x="1150799" y="148586"/>
                  </a:lnTo>
                  <a:cubicBezTo>
                    <a:pt x="1150799" y="172552"/>
                    <a:pt x="1141279" y="195536"/>
                    <a:pt x="1124332" y="212483"/>
                  </a:cubicBezTo>
                  <a:cubicBezTo>
                    <a:pt x="1107386" y="229429"/>
                    <a:pt x="1084402" y="238950"/>
                    <a:pt x="1060436" y="238950"/>
                  </a:cubicBezTo>
                  <a:lnTo>
                    <a:pt x="90363" y="238950"/>
                  </a:lnTo>
                  <a:cubicBezTo>
                    <a:pt x="66398" y="238950"/>
                    <a:pt x="43413" y="229429"/>
                    <a:pt x="26467" y="212483"/>
                  </a:cubicBezTo>
                  <a:cubicBezTo>
                    <a:pt x="9520" y="195536"/>
                    <a:pt x="0" y="172552"/>
                    <a:pt x="0" y="148586"/>
                  </a:cubicBezTo>
                  <a:lnTo>
                    <a:pt x="0" y="90363"/>
                  </a:lnTo>
                  <a:cubicBezTo>
                    <a:pt x="0" y="66398"/>
                    <a:pt x="9520" y="43413"/>
                    <a:pt x="26467" y="26467"/>
                  </a:cubicBezTo>
                  <a:cubicBezTo>
                    <a:pt x="43413" y="9520"/>
                    <a:pt x="66398" y="0"/>
                    <a:pt x="90363" y="0"/>
                  </a:cubicBezTo>
                  <a:close/>
                </a:path>
              </a:pathLst>
            </a:custGeom>
            <a:solidFill>
              <a:srgbClr val="007076"/>
            </a:solidFill>
          </p:spPr>
        </p:sp>
        <p:sp>
          <p:nvSpPr>
            <p:cNvPr name="TextBox 10" id="10"/>
            <p:cNvSpPr txBox="true"/>
            <p:nvPr/>
          </p:nvSpPr>
          <p:spPr>
            <a:xfrm>
              <a:off x="0" y="-38100"/>
              <a:ext cx="1150799" cy="277050"/>
            </a:xfrm>
            <a:prstGeom prst="rect">
              <a:avLst/>
            </a:prstGeom>
          </p:spPr>
          <p:txBody>
            <a:bodyPr anchor="ctr" rtlCol="false" tIns="50800" lIns="50800" bIns="50800" rIns="50800"/>
            <a:lstStyle/>
            <a:p>
              <a:pPr algn="ctr">
                <a:lnSpc>
                  <a:spcPts val="2800"/>
                </a:lnSpc>
              </a:pPr>
              <a:r>
                <a:rPr lang="en-US" b="true" sz="2000">
                  <a:solidFill>
                    <a:srgbClr val="FFFFFF"/>
                  </a:solidFill>
                  <a:latin typeface="Montserrat Bold"/>
                  <a:ea typeface="Montserrat Bold"/>
                  <a:cs typeface="Montserrat Bold"/>
                  <a:sym typeface="Montserrat Bold"/>
                </a:rPr>
                <a:t>Speak with Our LASIK Experts</a:t>
              </a:r>
            </a:p>
          </p:txBody>
        </p:sp>
      </p:grpSp>
      <p:grpSp>
        <p:nvGrpSpPr>
          <p:cNvPr name="Group 11" id="11"/>
          <p:cNvGrpSpPr/>
          <p:nvPr/>
        </p:nvGrpSpPr>
        <p:grpSpPr>
          <a:xfrm rot="0">
            <a:off x="11720863" y="4618716"/>
            <a:ext cx="4212581" cy="907262"/>
            <a:chOff x="0" y="0"/>
            <a:chExt cx="1109486" cy="238950"/>
          </a:xfrm>
        </p:grpSpPr>
        <p:sp>
          <p:nvSpPr>
            <p:cNvPr name="Freeform 12" id="12"/>
            <p:cNvSpPr/>
            <p:nvPr/>
          </p:nvSpPr>
          <p:spPr>
            <a:xfrm flipH="false" flipV="false" rot="0">
              <a:off x="0" y="0"/>
              <a:ext cx="1109486" cy="238950"/>
            </a:xfrm>
            <a:custGeom>
              <a:avLst/>
              <a:gdLst/>
              <a:ahLst/>
              <a:cxnLst/>
              <a:rect r="r" b="b" t="t" l="l"/>
              <a:pathLst>
                <a:path h="238950" w="1109486">
                  <a:moveTo>
                    <a:pt x="93728" y="0"/>
                  </a:moveTo>
                  <a:lnTo>
                    <a:pt x="1015758" y="0"/>
                  </a:lnTo>
                  <a:cubicBezTo>
                    <a:pt x="1067523" y="0"/>
                    <a:pt x="1109486" y="41964"/>
                    <a:pt x="1109486" y="93728"/>
                  </a:cubicBezTo>
                  <a:lnTo>
                    <a:pt x="1109486" y="145221"/>
                  </a:lnTo>
                  <a:cubicBezTo>
                    <a:pt x="1109486" y="170080"/>
                    <a:pt x="1099611" y="193920"/>
                    <a:pt x="1082034" y="211497"/>
                  </a:cubicBezTo>
                  <a:cubicBezTo>
                    <a:pt x="1064456" y="229075"/>
                    <a:pt x="1040616" y="238950"/>
                    <a:pt x="1015758" y="238950"/>
                  </a:cubicBezTo>
                  <a:lnTo>
                    <a:pt x="93728" y="238950"/>
                  </a:lnTo>
                  <a:cubicBezTo>
                    <a:pt x="41964" y="238950"/>
                    <a:pt x="0" y="196986"/>
                    <a:pt x="0" y="145221"/>
                  </a:cubicBezTo>
                  <a:lnTo>
                    <a:pt x="0" y="93728"/>
                  </a:lnTo>
                  <a:cubicBezTo>
                    <a:pt x="0" y="41964"/>
                    <a:pt x="41964" y="0"/>
                    <a:pt x="93728" y="0"/>
                  </a:cubicBezTo>
                  <a:close/>
                </a:path>
              </a:pathLst>
            </a:custGeom>
            <a:solidFill>
              <a:srgbClr val="FFFFFF"/>
            </a:solidFill>
          </p:spPr>
        </p:sp>
        <p:sp>
          <p:nvSpPr>
            <p:cNvPr name="TextBox 13" id="13"/>
            <p:cNvSpPr txBox="true"/>
            <p:nvPr/>
          </p:nvSpPr>
          <p:spPr>
            <a:xfrm>
              <a:off x="0" y="-38100"/>
              <a:ext cx="1109486" cy="277050"/>
            </a:xfrm>
            <a:prstGeom prst="rect">
              <a:avLst/>
            </a:prstGeom>
          </p:spPr>
          <p:txBody>
            <a:bodyPr anchor="ctr" rtlCol="false" tIns="50800" lIns="50800" bIns="50800" rIns="50800"/>
            <a:lstStyle/>
            <a:p>
              <a:pPr algn="ctr">
                <a:lnSpc>
                  <a:spcPts val="2800"/>
                </a:lnSpc>
              </a:pPr>
              <a:r>
                <a:rPr lang="en-US" b="true" sz="2000">
                  <a:solidFill>
                    <a:srgbClr val="007076"/>
                  </a:solidFill>
                  <a:latin typeface="Montserrat Bold"/>
                  <a:ea typeface="Montserrat Bold"/>
                  <a:cs typeface="Montserrat Bold"/>
                  <a:sym typeface="Montserrat Bold"/>
                </a:rPr>
                <a:t>Schedule Your Free Consultation Now!</a:t>
              </a:r>
            </a:p>
          </p:txBody>
        </p:sp>
      </p:grpSp>
      <p:sp>
        <p:nvSpPr>
          <p:cNvPr name="Freeform 14" id="14"/>
          <p:cNvSpPr/>
          <p:nvPr/>
        </p:nvSpPr>
        <p:spPr>
          <a:xfrm flipH="false" flipV="false" rot="-4162219">
            <a:off x="15653449" y="4751155"/>
            <a:ext cx="576418" cy="852232"/>
          </a:xfrm>
          <a:custGeom>
            <a:avLst/>
            <a:gdLst/>
            <a:ahLst/>
            <a:cxnLst/>
            <a:rect r="r" b="b" t="t" l="l"/>
            <a:pathLst>
              <a:path h="852232" w="576418">
                <a:moveTo>
                  <a:pt x="0" y="0"/>
                </a:moveTo>
                <a:lnTo>
                  <a:pt x="576418" y="0"/>
                </a:lnTo>
                <a:lnTo>
                  <a:pt x="576418" y="852232"/>
                </a:lnTo>
                <a:lnTo>
                  <a:pt x="0" y="85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3535384">
            <a:off x="6705852" y="4811875"/>
            <a:ext cx="576418" cy="852232"/>
          </a:xfrm>
          <a:custGeom>
            <a:avLst/>
            <a:gdLst/>
            <a:ahLst/>
            <a:cxnLst/>
            <a:rect r="r" b="b" t="t" l="l"/>
            <a:pathLst>
              <a:path h="852232" w="576418">
                <a:moveTo>
                  <a:pt x="0" y="0"/>
                </a:moveTo>
                <a:lnTo>
                  <a:pt x="576419" y="0"/>
                </a:lnTo>
                <a:lnTo>
                  <a:pt x="576419" y="852231"/>
                </a:lnTo>
                <a:lnTo>
                  <a:pt x="0" y="8522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033156" y="2018245"/>
            <a:ext cx="822818" cy="822818"/>
          </a:xfrm>
          <a:custGeom>
            <a:avLst/>
            <a:gdLst/>
            <a:ahLst/>
            <a:cxnLst/>
            <a:rect r="r" b="b" t="t" l="l"/>
            <a:pathLst>
              <a:path h="822818" w="822818">
                <a:moveTo>
                  <a:pt x="0" y="0"/>
                </a:moveTo>
                <a:lnTo>
                  <a:pt x="822818" y="0"/>
                </a:lnTo>
                <a:lnTo>
                  <a:pt x="822818" y="822818"/>
                </a:lnTo>
                <a:lnTo>
                  <a:pt x="0" y="822818"/>
                </a:lnTo>
                <a:lnTo>
                  <a:pt x="0" y="0"/>
                </a:lnTo>
                <a:close/>
              </a:path>
            </a:pathLst>
          </a:custGeom>
          <a:blipFill>
            <a:blip r:embed="rId5"/>
            <a:stretch>
              <a:fillRect l="0" t="0" r="0" b="0"/>
            </a:stretch>
          </a:blipFill>
        </p:spPr>
      </p:sp>
      <p:sp>
        <p:nvSpPr>
          <p:cNvPr name="Freeform 17" id="17"/>
          <p:cNvSpPr/>
          <p:nvPr/>
        </p:nvSpPr>
        <p:spPr>
          <a:xfrm flipH="false" flipV="false" rot="0">
            <a:off x="4179981" y="2994122"/>
            <a:ext cx="1074140" cy="1074140"/>
          </a:xfrm>
          <a:custGeom>
            <a:avLst/>
            <a:gdLst/>
            <a:ahLst/>
            <a:cxnLst/>
            <a:rect r="r" b="b" t="t" l="l"/>
            <a:pathLst>
              <a:path h="1074140" w="1074140">
                <a:moveTo>
                  <a:pt x="0" y="0"/>
                </a:moveTo>
                <a:lnTo>
                  <a:pt x="1074140" y="0"/>
                </a:lnTo>
                <a:lnTo>
                  <a:pt x="1074140" y="1074140"/>
                </a:lnTo>
                <a:lnTo>
                  <a:pt x="0" y="1074140"/>
                </a:lnTo>
                <a:lnTo>
                  <a:pt x="0" y="0"/>
                </a:lnTo>
                <a:close/>
              </a:path>
            </a:pathLst>
          </a:custGeom>
          <a:blipFill>
            <a:blip r:embed="rId6"/>
            <a:stretch>
              <a:fillRect l="0" t="0" r="0" b="0"/>
            </a:stretch>
          </a:blipFill>
        </p:spPr>
      </p:sp>
      <p:sp>
        <p:nvSpPr>
          <p:cNvPr name="Freeform 18" id="18"/>
          <p:cNvSpPr/>
          <p:nvPr/>
        </p:nvSpPr>
        <p:spPr>
          <a:xfrm flipH="false" flipV="false" rot="0">
            <a:off x="10249857" y="2018245"/>
            <a:ext cx="822818" cy="822818"/>
          </a:xfrm>
          <a:custGeom>
            <a:avLst/>
            <a:gdLst/>
            <a:ahLst/>
            <a:cxnLst/>
            <a:rect r="r" b="b" t="t" l="l"/>
            <a:pathLst>
              <a:path h="822818" w="822818">
                <a:moveTo>
                  <a:pt x="0" y="0"/>
                </a:moveTo>
                <a:lnTo>
                  <a:pt x="822819" y="0"/>
                </a:lnTo>
                <a:lnTo>
                  <a:pt x="822819" y="822818"/>
                </a:lnTo>
                <a:lnTo>
                  <a:pt x="0" y="822818"/>
                </a:lnTo>
                <a:lnTo>
                  <a:pt x="0" y="0"/>
                </a:lnTo>
                <a:close/>
              </a:path>
            </a:pathLst>
          </a:custGeom>
          <a:blipFill>
            <a:blip r:embed="rId5"/>
            <a:stretch>
              <a:fillRect l="0" t="0" r="0" b="0"/>
            </a:stretch>
          </a:blipFill>
        </p:spPr>
      </p:sp>
      <p:sp>
        <p:nvSpPr>
          <p:cNvPr name="Freeform 19" id="19"/>
          <p:cNvSpPr/>
          <p:nvPr/>
        </p:nvSpPr>
        <p:spPr>
          <a:xfrm flipH="false" flipV="false" rot="0">
            <a:off x="13381410" y="3085448"/>
            <a:ext cx="891487" cy="891487"/>
          </a:xfrm>
          <a:custGeom>
            <a:avLst/>
            <a:gdLst/>
            <a:ahLst/>
            <a:cxnLst/>
            <a:rect r="r" b="b" t="t" l="l"/>
            <a:pathLst>
              <a:path h="891487" w="891487">
                <a:moveTo>
                  <a:pt x="0" y="0"/>
                </a:moveTo>
                <a:lnTo>
                  <a:pt x="891487" y="0"/>
                </a:lnTo>
                <a:lnTo>
                  <a:pt x="891487" y="891487"/>
                </a:lnTo>
                <a:lnTo>
                  <a:pt x="0" y="891487"/>
                </a:lnTo>
                <a:lnTo>
                  <a:pt x="0" y="0"/>
                </a:lnTo>
                <a:close/>
              </a:path>
            </a:pathLst>
          </a:custGeom>
          <a:blipFill>
            <a:blip r:embed="rId7"/>
            <a:stretch>
              <a:fillRect l="0" t="0" r="0" b="0"/>
            </a:stretch>
          </a:blipFill>
        </p:spPr>
      </p:sp>
      <p:sp>
        <p:nvSpPr>
          <p:cNvPr name="TextBox 20" id="20"/>
          <p:cNvSpPr txBox="true"/>
          <p:nvPr/>
        </p:nvSpPr>
        <p:spPr>
          <a:xfrm rot="0">
            <a:off x="9791172" y="5711431"/>
            <a:ext cx="7503155" cy="2101850"/>
          </a:xfrm>
          <a:prstGeom prst="rect">
            <a:avLst/>
          </a:prstGeom>
        </p:spPr>
        <p:txBody>
          <a:bodyPr anchor="t" rtlCol="false" tIns="0" lIns="0" bIns="0" rIns="0">
            <a:spAutoFit/>
          </a:bodyPr>
          <a:lstStyle/>
          <a:p>
            <a:pPr algn="l">
              <a:lnSpc>
                <a:spcPts val="2800"/>
              </a:lnSpc>
            </a:pPr>
            <a:r>
              <a:rPr lang="en-US" sz="2000" spc="-54" b="true">
                <a:solidFill>
                  <a:srgbClr val="FFFFFF"/>
                </a:solidFill>
                <a:latin typeface="Montserrat Medium"/>
                <a:ea typeface="Montserrat Medium"/>
                <a:cs typeface="Montserrat Medium"/>
                <a:sym typeface="Montserrat Medium"/>
              </a:rPr>
              <a:t>Emphasizing the value of scheduling a consultation with Dr. Samer Khosrof.</a:t>
            </a:r>
          </a:p>
          <a:p>
            <a:pPr algn="l">
              <a:lnSpc>
                <a:spcPts val="2800"/>
              </a:lnSpc>
            </a:pPr>
          </a:p>
          <a:p>
            <a:pPr algn="l">
              <a:lnSpc>
                <a:spcPts val="2800"/>
              </a:lnSpc>
            </a:pPr>
            <a:r>
              <a:rPr lang="en-US" b="true" sz="2000" spc="-54">
                <a:solidFill>
                  <a:srgbClr val="FFFFFF"/>
                </a:solidFill>
                <a:latin typeface="Montserrat Medium"/>
                <a:ea typeface="Montserrat Medium"/>
                <a:cs typeface="Montserrat Medium"/>
                <a:sym typeface="Montserrat Medium"/>
              </a:rPr>
              <a:t>Floodlight Settings: Implement enhanced e-commerce tracking to track quote requests as conversions accurately. </a:t>
            </a:r>
          </a:p>
          <a:p>
            <a:pPr algn="l">
              <a:lnSpc>
                <a:spcPts val="2800"/>
              </a:lnSpc>
            </a:pPr>
          </a:p>
        </p:txBody>
      </p:sp>
      <p:sp>
        <p:nvSpPr>
          <p:cNvPr name="TextBox 21" id="21"/>
          <p:cNvSpPr txBox="true"/>
          <p:nvPr/>
        </p:nvSpPr>
        <p:spPr>
          <a:xfrm rot="0">
            <a:off x="1078625" y="5634560"/>
            <a:ext cx="7276853" cy="2454275"/>
          </a:xfrm>
          <a:prstGeom prst="rect">
            <a:avLst/>
          </a:prstGeom>
        </p:spPr>
        <p:txBody>
          <a:bodyPr anchor="t" rtlCol="false" tIns="0" lIns="0" bIns="0" rIns="0">
            <a:spAutoFit/>
          </a:bodyPr>
          <a:lstStyle/>
          <a:p>
            <a:pPr algn="l">
              <a:lnSpc>
                <a:spcPts val="2800"/>
              </a:lnSpc>
            </a:pPr>
            <a:r>
              <a:rPr lang="en-US" sz="2000" spc="-54" b="true">
                <a:solidFill>
                  <a:srgbClr val="007076"/>
                </a:solidFill>
                <a:latin typeface="Montserrat Medium"/>
                <a:ea typeface="Montserrat Medium"/>
                <a:cs typeface="Montserrat Medium"/>
                <a:sym typeface="Montserrat Medium"/>
              </a:rPr>
              <a:t>Offering a live chat option for visitors who may have questions or concerns while taking the quiz.</a:t>
            </a:r>
          </a:p>
          <a:p>
            <a:pPr algn="l">
              <a:lnSpc>
                <a:spcPts val="2800"/>
              </a:lnSpc>
            </a:pPr>
          </a:p>
          <a:p>
            <a:pPr algn="l">
              <a:lnSpc>
                <a:spcPts val="2800"/>
              </a:lnSpc>
            </a:pPr>
            <a:r>
              <a:rPr lang="en-US" b="true" sz="2000" spc="-54">
                <a:solidFill>
                  <a:srgbClr val="007076"/>
                </a:solidFill>
                <a:latin typeface="Montserrat Medium"/>
                <a:ea typeface="Montserrat Medium"/>
                <a:cs typeface="Montserrat Medium"/>
                <a:sym typeface="Montserrat Medium"/>
              </a:rPr>
              <a:t>Floodlight Settings: Set up event tracking for live chat interactions to measure engagement and identify areas for improvement.</a:t>
            </a:r>
          </a:p>
          <a:p>
            <a:pPr algn="just">
              <a:lnSpc>
                <a:spcPts val="2800"/>
              </a:lnSpc>
            </a:pPr>
          </a:p>
        </p:txBody>
      </p:sp>
      <p:sp>
        <p:nvSpPr>
          <p:cNvPr name="TextBox 22" id="22"/>
          <p:cNvSpPr txBox="true"/>
          <p:nvPr/>
        </p:nvSpPr>
        <p:spPr>
          <a:xfrm rot="0">
            <a:off x="1855974" y="2288367"/>
            <a:ext cx="6499503" cy="339725"/>
          </a:xfrm>
          <a:prstGeom prst="rect">
            <a:avLst/>
          </a:prstGeom>
        </p:spPr>
        <p:txBody>
          <a:bodyPr anchor="t" rtlCol="false" tIns="0" lIns="0" bIns="0" rIns="0">
            <a:spAutoFit/>
          </a:bodyPr>
          <a:lstStyle/>
          <a:p>
            <a:pPr algn="ctr">
              <a:lnSpc>
                <a:spcPts val="2649"/>
              </a:lnSpc>
            </a:pPr>
            <a:r>
              <a:rPr lang="en-US" b="true" sz="2499" spc="-67">
                <a:solidFill>
                  <a:srgbClr val="007076"/>
                </a:solidFill>
                <a:latin typeface="Montserrat Bold"/>
                <a:ea typeface="Montserrat Bold"/>
                <a:cs typeface="Montserrat Bold"/>
                <a:sym typeface="Montserrat Bold"/>
              </a:rPr>
              <a:t>High Bounce Rate on LASIK Quiz Page</a:t>
            </a:r>
          </a:p>
        </p:txBody>
      </p:sp>
      <p:sp>
        <p:nvSpPr>
          <p:cNvPr name="TextBox 23" id="23"/>
          <p:cNvSpPr txBox="true"/>
          <p:nvPr/>
        </p:nvSpPr>
        <p:spPr>
          <a:xfrm rot="0">
            <a:off x="10846412" y="2212323"/>
            <a:ext cx="6718286" cy="673100"/>
          </a:xfrm>
          <a:prstGeom prst="rect">
            <a:avLst/>
          </a:prstGeom>
        </p:spPr>
        <p:txBody>
          <a:bodyPr anchor="t" rtlCol="false" tIns="0" lIns="0" bIns="0" rIns="0">
            <a:spAutoFit/>
          </a:bodyPr>
          <a:lstStyle/>
          <a:p>
            <a:pPr algn="ctr">
              <a:lnSpc>
                <a:spcPts val="2649"/>
              </a:lnSpc>
            </a:pPr>
            <a:r>
              <a:rPr lang="en-US" b="true" sz="2499" spc="-67">
                <a:solidFill>
                  <a:srgbClr val="FFFFFF"/>
                </a:solidFill>
                <a:latin typeface="Montserrat Bold"/>
                <a:ea typeface="Montserrat Bold"/>
                <a:cs typeface="Montserrat Bold"/>
                <a:sym typeface="Montserrat Bold"/>
              </a:rPr>
              <a:t>Low Conversion Rate on Quote Request Form</a:t>
            </a:r>
          </a:p>
        </p:txBody>
      </p:sp>
      <p:sp>
        <p:nvSpPr>
          <p:cNvPr name="TextBox 24" id="24"/>
          <p:cNvSpPr txBox="true"/>
          <p:nvPr/>
        </p:nvSpPr>
        <p:spPr>
          <a:xfrm rot="0">
            <a:off x="2440040" y="4205966"/>
            <a:ext cx="4554021"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7076"/>
                </a:solidFill>
                <a:latin typeface="Montserrat Bold"/>
                <a:ea typeface="Montserrat Bold"/>
                <a:cs typeface="Montserrat Bold"/>
                <a:sym typeface="Montserrat Bold"/>
              </a:rPr>
              <a:t>NEW </a:t>
            </a:r>
            <a:r>
              <a:rPr lang="en-US" b="true" sz="2499">
                <a:solidFill>
                  <a:srgbClr val="007076"/>
                </a:solidFill>
                <a:latin typeface="Montserrat Bold"/>
                <a:ea typeface="Montserrat Bold"/>
                <a:cs typeface="Montserrat Bold"/>
                <a:sym typeface="Montserrat Bold"/>
              </a:rPr>
              <a:t>Call-to-Action (CTA):  </a:t>
            </a:r>
          </a:p>
        </p:txBody>
      </p:sp>
      <p:sp>
        <p:nvSpPr>
          <p:cNvPr name="TextBox 25" id="25"/>
          <p:cNvSpPr txBox="true"/>
          <p:nvPr/>
        </p:nvSpPr>
        <p:spPr>
          <a:xfrm rot="0">
            <a:off x="11313625" y="4091235"/>
            <a:ext cx="5027057"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Montserrat Bold"/>
                <a:ea typeface="Montserrat Bold"/>
                <a:cs typeface="Montserrat Bold"/>
                <a:sym typeface="Montserrat Bold"/>
              </a:rPr>
              <a:t>NEW </a:t>
            </a:r>
            <a:r>
              <a:rPr lang="en-US" b="true" sz="2499">
                <a:solidFill>
                  <a:srgbClr val="FFFFFF"/>
                </a:solidFill>
                <a:latin typeface="Montserrat Bold"/>
                <a:ea typeface="Montserrat Bold"/>
                <a:cs typeface="Montserrat Bold"/>
                <a:sym typeface="Montserrat Bold"/>
              </a:rPr>
              <a:t>Call-to-Action (CTA):  </a:t>
            </a:r>
          </a:p>
        </p:txBody>
      </p:sp>
      <p:grpSp>
        <p:nvGrpSpPr>
          <p:cNvPr name="Group 26" id="26"/>
          <p:cNvGrpSpPr/>
          <p:nvPr/>
        </p:nvGrpSpPr>
        <p:grpSpPr>
          <a:xfrm rot="0">
            <a:off x="1028700" y="8098360"/>
            <a:ext cx="3947617" cy="1358238"/>
            <a:chOff x="0" y="0"/>
            <a:chExt cx="5263489" cy="1810985"/>
          </a:xfrm>
        </p:grpSpPr>
        <p:sp>
          <p:nvSpPr>
            <p:cNvPr name="TextBox 27" id="27"/>
            <p:cNvSpPr txBox="true"/>
            <p:nvPr/>
          </p:nvSpPr>
          <p:spPr>
            <a:xfrm rot="0">
              <a:off x="0" y="0"/>
              <a:ext cx="5263489" cy="845445"/>
            </a:xfrm>
            <a:prstGeom prst="rect">
              <a:avLst/>
            </a:prstGeom>
          </p:spPr>
          <p:txBody>
            <a:bodyPr anchor="t" rtlCol="false" tIns="0" lIns="0" bIns="0" rIns="0">
              <a:spAutoFit/>
            </a:bodyPr>
            <a:lstStyle/>
            <a:p>
              <a:pPr algn="l">
                <a:lnSpc>
                  <a:spcPts val="4199"/>
                </a:lnSpc>
              </a:pPr>
              <a:r>
                <a:rPr lang="en-US" b="true" sz="4199">
                  <a:solidFill>
                    <a:srgbClr val="000000"/>
                  </a:solidFill>
                  <a:latin typeface="Lato Heavy Bold"/>
                  <a:ea typeface="Lato Heavy Bold"/>
                  <a:cs typeface="Lato Heavy Bold"/>
                  <a:sym typeface="Lato Heavy Bold"/>
                </a:rPr>
                <a:t>est. -10</a:t>
              </a:r>
              <a:r>
                <a:rPr lang="en-US" b="true" sz="4199">
                  <a:solidFill>
                    <a:srgbClr val="000000"/>
                  </a:solidFill>
                  <a:latin typeface="Lato Heavy Bold"/>
                  <a:ea typeface="Lato Heavy Bold"/>
                  <a:cs typeface="Lato Heavy Bold"/>
                  <a:sym typeface="Lato Heavy Bold"/>
                </a:rPr>
                <a:t>%</a:t>
              </a:r>
            </a:p>
          </p:txBody>
        </p:sp>
        <p:sp>
          <p:nvSpPr>
            <p:cNvPr name="TextBox 28" id="28"/>
            <p:cNvSpPr txBox="true"/>
            <p:nvPr/>
          </p:nvSpPr>
          <p:spPr>
            <a:xfrm rot="0">
              <a:off x="0" y="889814"/>
              <a:ext cx="5263489" cy="921171"/>
            </a:xfrm>
            <a:prstGeom prst="rect">
              <a:avLst/>
            </a:prstGeom>
          </p:spPr>
          <p:txBody>
            <a:bodyPr anchor="t" rtlCol="false" tIns="0" lIns="0" bIns="0" rIns="0">
              <a:spAutoFit/>
            </a:bodyPr>
            <a:lstStyle/>
            <a:p>
              <a:pPr algn="l">
                <a:lnSpc>
                  <a:spcPts val="2845"/>
                </a:lnSpc>
              </a:pPr>
              <a:r>
                <a:rPr lang="en-US" sz="1835" spc="62">
                  <a:solidFill>
                    <a:srgbClr val="000000"/>
                  </a:solidFill>
                  <a:latin typeface="Montserrat"/>
                  <a:ea typeface="Montserrat"/>
                  <a:cs typeface="Montserrat"/>
                  <a:sym typeface="Montserrat"/>
                </a:rPr>
                <a:t>decrease in bounce rate on LASIK quiz</a:t>
              </a:r>
            </a:p>
          </p:txBody>
        </p:sp>
      </p:grpSp>
      <p:grpSp>
        <p:nvGrpSpPr>
          <p:cNvPr name="Group 29" id="29"/>
          <p:cNvGrpSpPr/>
          <p:nvPr/>
        </p:nvGrpSpPr>
        <p:grpSpPr>
          <a:xfrm rot="0">
            <a:off x="9791172" y="8038325"/>
            <a:ext cx="3947617" cy="1358238"/>
            <a:chOff x="0" y="0"/>
            <a:chExt cx="5263489" cy="1810985"/>
          </a:xfrm>
        </p:grpSpPr>
        <p:sp>
          <p:nvSpPr>
            <p:cNvPr name="TextBox 30" id="30"/>
            <p:cNvSpPr txBox="true"/>
            <p:nvPr/>
          </p:nvSpPr>
          <p:spPr>
            <a:xfrm rot="0">
              <a:off x="0" y="0"/>
              <a:ext cx="5263489" cy="845445"/>
            </a:xfrm>
            <a:prstGeom prst="rect">
              <a:avLst/>
            </a:prstGeom>
          </p:spPr>
          <p:txBody>
            <a:bodyPr anchor="t" rtlCol="false" tIns="0" lIns="0" bIns="0" rIns="0">
              <a:spAutoFit/>
            </a:bodyPr>
            <a:lstStyle/>
            <a:p>
              <a:pPr algn="l">
                <a:lnSpc>
                  <a:spcPts val="4199"/>
                </a:lnSpc>
              </a:pPr>
              <a:r>
                <a:rPr lang="en-US" b="true" sz="4199">
                  <a:solidFill>
                    <a:srgbClr val="000000"/>
                  </a:solidFill>
                  <a:latin typeface="Lato Heavy Bold"/>
                  <a:ea typeface="Lato Heavy Bold"/>
                  <a:cs typeface="Lato Heavy Bold"/>
                  <a:sym typeface="Lato Heavy Bold"/>
                </a:rPr>
                <a:t>est. +10</a:t>
              </a:r>
              <a:r>
                <a:rPr lang="en-US" b="true" sz="4199">
                  <a:solidFill>
                    <a:srgbClr val="000000"/>
                  </a:solidFill>
                  <a:latin typeface="Lato Heavy Bold"/>
                  <a:ea typeface="Lato Heavy Bold"/>
                  <a:cs typeface="Lato Heavy Bold"/>
                  <a:sym typeface="Lato Heavy Bold"/>
                </a:rPr>
                <a:t>%</a:t>
              </a:r>
            </a:p>
          </p:txBody>
        </p:sp>
        <p:sp>
          <p:nvSpPr>
            <p:cNvPr name="TextBox 31" id="31"/>
            <p:cNvSpPr txBox="true"/>
            <p:nvPr/>
          </p:nvSpPr>
          <p:spPr>
            <a:xfrm rot="0">
              <a:off x="0" y="889814"/>
              <a:ext cx="5263489" cy="921171"/>
            </a:xfrm>
            <a:prstGeom prst="rect">
              <a:avLst/>
            </a:prstGeom>
          </p:spPr>
          <p:txBody>
            <a:bodyPr anchor="t" rtlCol="false" tIns="0" lIns="0" bIns="0" rIns="0">
              <a:spAutoFit/>
            </a:bodyPr>
            <a:lstStyle/>
            <a:p>
              <a:pPr algn="l">
                <a:lnSpc>
                  <a:spcPts val="2845"/>
                </a:lnSpc>
              </a:pPr>
              <a:r>
                <a:rPr lang="en-US" sz="1835" spc="62">
                  <a:solidFill>
                    <a:srgbClr val="000000"/>
                  </a:solidFill>
                  <a:latin typeface="Montserrat"/>
                  <a:ea typeface="Montserrat"/>
                  <a:cs typeface="Montserrat"/>
                  <a:sym typeface="Montserrat"/>
                </a:rPr>
                <a:t>increase in conversion rate for quote requests</a:t>
              </a:r>
            </a:p>
          </p:txBody>
        </p:sp>
      </p:grpSp>
      <p:sp>
        <p:nvSpPr>
          <p:cNvPr name="TextBox 32" id="32"/>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Potential Issue Resolutions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2"/>
            <a:stretch>
              <a:fillRect l="0" t="0" r="0" b="0"/>
            </a:stretch>
          </a:blipFill>
        </p:spPr>
      </p:sp>
      <p:grpSp>
        <p:nvGrpSpPr>
          <p:cNvPr name="Group 3" id="3"/>
          <p:cNvGrpSpPr/>
          <p:nvPr/>
        </p:nvGrpSpPr>
        <p:grpSpPr>
          <a:xfrm rot="0">
            <a:off x="5150251" y="2018245"/>
            <a:ext cx="7987499" cy="6172921"/>
            <a:chOff x="0" y="0"/>
            <a:chExt cx="12726838" cy="9835591"/>
          </a:xfrm>
        </p:grpSpPr>
        <p:sp>
          <p:nvSpPr>
            <p:cNvPr name="Freeform 4" id="4"/>
            <p:cNvSpPr/>
            <p:nvPr/>
          </p:nvSpPr>
          <p:spPr>
            <a:xfrm flipH="false" flipV="false" rot="0">
              <a:off x="0" y="0"/>
              <a:ext cx="12726838" cy="9835591"/>
            </a:xfrm>
            <a:custGeom>
              <a:avLst/>
              <a:gdLst/>
              <a:ahLst/>
              <a:cxnLst/>
              <a:rect r="r" b="b" t="t" l="l"/>
              <a:pathLst>
                <a:path h="9835591" w="12726838">
                  <a:moveTo>
                    <a:pt x="0" y="0"/>
                  </a:moveTo>
                  <a:lnTo>
                    <a:pt x="0" y="9835591"/>
                  </a:lnTo>
                  <a:lnTo>
                    <a:pt x="12726838" y="9835591"/>
                  </a:lnTo>
                  <a:lnTo>
                    <a:pt x="12726838" y="0"/>
                  </a:lnTo>
                  <a:lnTo>
                    <a:pt x="0" y="0"/>
                  </a:lnTo>
                  <a:close/>
                  <a:moveTo>
                    <a:pt x="12665878" y="9774631"/>
                  </a:moveTo>
                  <a:lnTo>
                    <a:pt x="59690" y="9774631"/>
                  </a:lnTo>
                  <a:lnTo>
                    <a:pt x="59690" y="59690"/>
                  </a:lnTo>
                  <a:lnTo>
                    <a:pt x="12665878" y="59690"/>
                  </a:lnTo>
                  <a:lnTo>
                    <a:pt x="12665878" y="9774631"/>
                  </a:lnTo>
                  <a:close/>
                </a:path>
              </a:pathLst>
            </a:custGeom>
            <a:solidFill>
              <a:srgbClr val="1EBCB7"/>
            </a:solidFill>
          </p:spPr>
        </p:sp>
      </p:grpSp>
      <p:grpSp>
        <p:nvGrpSpPr>
          <p:cNvPr name="Group 5" id="5"/>
          <p:cNvGrpSpPr/>
          <p:nvPr/>
        </p:nvGrpSpPr>
        <p:grpSpPr>
          <a:xfrm rot="0">
            <a:off x="6986395" y="4684598"/>
            <a:ext cx="4315210" cy="907262"/>
            <a:chOff x="0" y="0"/>
            <a:chExt cx="1136516" cy="238950"/>
          </a:xfrm>
        </p:grpSpPr>
        <p:sp>
          <p:nvSpPr>
            <p:cNvPr name="Freeform 6" id="6"/>
            <p:cNvSpPr/>
            <p:nvPr/>
          </p:nvSpPr>
          <p:spPr>
            <a:xfrm flipH="false" flipV="false" rot="0">
              <a:off x="0" y="0"/>
              <a:ext cx="1136516" cy="238950"/>
            </a:xfrm>
            <a:custGeom>
              <a:avLst/>
              <a:gdLst/>
              <a:ahLst/>
              <a:cxnLst/>
              <a:rect r="r" b="b" t="t" l="l"/>
              <a:pathLst>
                <a:path h="238950" w="1136516">
                  <a:moveTo>
                    <a:pt x="91499" y="0"/>
                  </a:moveTo>
                  <a:lnTo>
                    <a:pt x="1045017" y="0"/>
                  </a:lnTo>
                  <a:cubicBezTo>
                    <a:pt x="1069284" y="0"/>
                    <a:pt x="1092557" y="9640"/>
                    <a:pt x="1109717" y="26799"/>
                  </a:cubicBezTo>
                  <a:cubicBezTo>
                    <a:pt x="1126876" y="43959"/>
                    <a:pt x="1136516" y="67232"/>
                    <a:pt x="1136516" y="91499"/>
                  </a:cubicBezTo>
                  <a:lnTo>
                    <a:pt x="1136516" y="147451"/>
                  </a:lnTo>
                  <a:cubicBezTo>
                    <a:pt x="1136516" y="171718"/>
                    <a:pt x="1126876" y="194991"/>
                    <a:pt x="1109717" y="212150"/>
                  </a:cubicBezTo>
                  <a:cubicBezTo>
                    <a:pt x="1092557" y="229310"/>
                    <a:pt x="1069284" y="238950"/>
                    <a:pt x="1045017" y="238950"/>
                  </a:cubicBezTo>
                  <a:lnTo>
                    <a:pt x="91499" y="238950"/>
                  </a:lnTo>
                  <a:cubicBezTo>
                    <a:pt x="67232" y="238950"/>
                    <a:pt x="43959" y="229310"/>
                    <a:pt x="26799" y="212150"/>
                  </a:cubicBezTo>
                  <a:cubicBezTo>
                    <a:pt x="9640" y="194991"/>
                    <a:pt x="0" y="171718"/>
                    <a:pt x="0" y="147451"/>
                  </a:cubicBezTo>
                  <a:lnTo>
                    <a:pt x="0" y="91499"/>
                  </a:lnTo>
                  <a:cubicBezTo>
                    <a:pt x="0" y="67232"/>
                    <a:pt x="9640" y="43959"/>
                    <a:pt x="26799" y="26799"/>
                  </a:cubicBezTo>
                  <a:cubicBezTo>
                    <a:pt x="43959" y="9640"/>
                    <a:pt x="67232" y="0"/>
                    <a:pt x="91499" y="0"/>
                  </a:cubicBezTo>
                  <a:close/>
                </a:path>
              </a:pathLst>
            </a:custGeom>
            <a:solidFill>
              <a:srgbClr val="007076"/>
            </a:solidFill>
          </p:spPr>
        </p:sp>
        <p:sp>
          <p:nvSpPr>
            <p:cNvPr name="TextBox 7" id="7"/>
            <p:cNvSpPr txBox="true"/>
            <p:nvPr/>
          </p:nvSpPr>
          <p:spPr>
            <a:xfrm>
              <a:off x="0" y="-38100"/>
              <a:ext cx="1136516" cy="277050"/>
            </a:xfrm>
            <a:prstGeom prst="rect">
              <a:avLst/>
            </a:prstGeom>
          </p:spPr>
          <p:txBody>
            <a:bodyPr anchor="ctr" rtlCol="false" tIns="50800" lIns="50800" bIns="50800" rIns="50800"/>
            <a:lstStyle/>
            <a:p>
              <a:pPr algn="ctr">
                <a:lnSpc>
                  <a:spcPts val="2800"/>
                </a:lnSpc>
              </a:pPr>
              <a:r>
                <a:rPr lang="en-US" b="true" sz="2000">
                  <a:solidFill>
                    <a:srgbClr val="FFFFFF"/>
                  </a:solidFill>
                  <a:latin typeface="Montserrat Bold"/>
                  <a:ea typeface="Montserrat Bold"/>
                  <a:cs typeface="Montserrat Bold"/>
                  <a:sym typeface="Montserrat Bold"/>
                </a:rPr>
                <a:t>Get Personalized LASIK Recommendations</a:t>
              </a:r>
            </a:p>
          </p:txBody>
        </p:sp>
      </p:grpSp>
      <p:sp>
        <p:nvSpPr>
          <p:cNvPr name="Freeform 8" id="8"/>
          <p:cNvSpPr/>
          <p:nvPr/>
        </p:nvSpPr>
        <p:spPr>
          <a:xfrm flipH="false" flipV="false" rot="-3621333">
            <a:off x="11013396" y="4719732"/>
            <a:ext cx="576418" cy="852232"/>
          </a:xfrm>
          <a:custGeom>
            <a:avLst/>
            <a:gdLst/>
            <a:ahLst/>
            <a:cxnLst/>
            <a:rect r="r" b="b" t="t" l="l"/>
            <a:pathLst>
              <a:path h="852232" w="576418">
                <a:moveTo>
                  <a:pt x="0" y="0"/>
                </a:moveTo>
                <a:lnTo>
                  <a:pt x="576418" y="0"/>
                </a:lnTo>
                <a:lnTo>
                  <a:pt x="576418" y="852231"/>
                </a:lnTo>
                <a:lnTo>
                  <a:pt x="0" y="8522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5732452" y="2102030"/>
            <a:ext cx="822818" cy="822818"/>
          </a:xfrm>
          <a:custGeom>
            <a:avLst/>
            <a:gdLst/>
            <a:ahLst/>
            <a:cxnLst/>
            <a:rect r="r" b="b" t="t" l="l"/>
            <a:pathLst>
              <a:path h="822818" w="822818">
                <a:moveTo>
                  <a:pt x="0" y="0"/>
                </a:moveTo>
                <a:lnTo>
                  <a:pt x="822818" y="0"/>
                </a:lnTo>
                <a:lnTo>
                  <a:pt x="822818" y="822818"/>
                </a:lnTo>
                <a:lnTo>
                  <a:pt x="0" y="822818"/>
                </a:lnTo>
                <a:lnTo>
                  <a:pt x="0" y="0"/>
                </a:lnTo>
                <a:close/>
              </a:path>
            </a:pathLst>
          </a:custGeom>
          <a:blipFill>
            <a:blip r:embed="rId5"/>
            <a:stretch>
              <a:fillRect l="0" t="0" r="0" b="0"/>
            </a:stretch>
          </a:blipFill>
        </p:spPr>
      </p:sp>
      <p:sp>
        <p:nvSpPr>
          <p:cNvPr name="Freeform 10" id="10"/>
          <p:cNvSpPr/>
          <p:nvPr/>
        </p:nvSpPr>
        <p:spPr>
          <a:xfrm flipH="false" flipV="false" rot="0">
            <a:off x="8692392" y="3098849"/>
            <a:ext cx="903217" cy="903217"/>
          </a:xfrm>
          <a:custGeom>
            <a:avLst/>
            <a:gdLst/>
            <a:ahLst/>
            <a:cxnLst/>
            <a:rect r="r" b="b" t="t" l="l"/>
            <a:pathLst>
              <a:path h="903217" w="903217">
                <a:moveTo>
                  <a:pt x="0" y="0"/>
                </a:moveTo>
                <a:lnTo>
                  <a:pt x="903216" y="0"/>
                </a:lnTo>
                <a:lnTo>
                  <a:pt x="903216" y="903217"/>
                </a:lnTo>
                <a:lnTo>
                  <a:pt x="0" y="903217"/>
                </a:lnTo>
                <a:lnTo>
                  <a:pt x="0" y="0"/>
                </a:lnTo>
                <a:close/>
              </a:path>
            </a:pathLst>
          </a:custGeom>
          <a:blipFill>
            <a:blip r:embed="rId6"/>
            <a:stretch>
              <a:fillRect l="0" t="0" r="0" b="0"/>
            </a:stretch>
          </a:blipFill>
        </p:spPr>
      </p:sp>
      <p:sp>
        <p:nvSpPr>
          <p:cNvPr name="TextBox 11" id="11"/>
          <p:cNvSpPr txBox="true"/>
          <p:nvPr/>
        </p:nvSpPr>
        <p:spPr>
          <a:xfrm rot="0">
            <a:off x="6813008" y="2237346"/>
            <a:ext cx="5872789" cy="673100"/>
          </a:xfrm>
          <a:prstGeom prst="rect">
            <a:avLst/>
          </a:prstGeom>
        </p:spPr>
        <p:txBody>
          <a:bodyPr anchor="t" rtlCol="false" tIns="0" lIns="0" bIns="0" rIns="0">
            <a:spAutoFit/>
          </a:bodyPr>
          <a:lstStyle/>
          <a:p>
            <a:pPr algn="ctr">
              <a:lnSpc>
                <a:spcPts val="2649"/>
              </a:lnSpc>
            </a:pPr>
            <a:r>
              <a:rPr lang="en-US" b="true" sz="2499" spc="-67">
                <a:solidFill>
                  <a:srgbClr val="007076"/>
                </a:solidFill>
                <a:latin typeface="Montserrat Bold"/>
                <a:ea typeface="Montserrat Bold"/>
                <a:cs typeface="Montserrat Bold"/>
                <a:sym typeface="Montserrat Bold"/>
              </a:rPr>
              <a:t>Lack of Engagement with LASIK Guide</a:t>
            </a:r>
          </a:p>
        </p:txBody>
      </p:sp>
      <p:sp>
        <p:nvSpPr>
          <p:cNvPr name="TextBox 12" id="12"/>
          <p:cNvSpPr txBox="true"/>
          <p:nvPr/>
        </p:nvSpPr>
        <p:spPr>
          <a:xfrm rot="0">
            <a:off x="5613517" y="5683297"/>
            <a:ext cx="7112977" cy="2454275"/>
          </a:xfrm>
          <a:prstGeom prst="rect">
            <a:avLst/>
          </a:prstGeom>
        </p:spPr>
        <p:txBody>
          <a:bodyPr anchor="t" rtlCol="false" tIns="0" lIns="0" bIns="0" rIns="0">
            <a:spAutoFit/>
          </a:bodyPr>
          <a:lstStyle/>
          <a:p>
            <a:pPr algn="l">
              <a:lnSpc>
                <a:spcPts val="2800"/>
              </a:lnSpc>
            </a:pPr>
            <a:r>
              <a:rPr lang="en-US" sz="2000" spc="-54" b="true">
                <a:solidFill>
                  <a:srgbClr val="007076"/>
                </a:solidFill>
                <a:latin typeface="Montserrat Medium"/>
                <a:ea typeface="Montserrat Medium"/>
                <a:cs typeface="Montserrat Medium"/>
                <a:sym typeface="Montserrat Medium"/>
              </a:rPr>
              <a:t>Offering visitors the option to receive personalized LASIK recommendations based on their unique needs and preferences.</a:t>
            </a:r>
          </a:p>
          <a:p>
            <a:pPr algn="l">
              <a:lnSpc>
                <a:spcPts val="2800"/>
              </a:lnSpc>
            </a:pPr>
          </a:p>
          <a:p>
            <a:pPr algn="l">
              <a:lnSpc>
                <a:spcPts val="2800"/>
              </a:lnSpc>
            </a:pPr>
            <a:r>
              <a:rPr lang="en-US" b="true" sz="2000" spc="-54">
                <a:solidFill>
                  <a:srgbClr val="007076"/>
                </a:solidFill>
                <a:latin typeface="Montserrat Medium"/>
                <a:ea typeface="Montserrat Medium"/>
                <a:cs typeface="Montserrat Medium"/>
                <a:sym typeface="Montserrat Medium"/>
              </a:rPr>
              <a:t>Floodlight Settings: Set up event tracking for interactions with the personalized LASIK recommendations feature.</a:t>
            </a:r>
          </a:p>
          <a:p>
            <a:pPr algn="l">
              <a:lnSpc>
                <a:spcPts val="2800"/>
              </a:lnSpc>
            </a:pPr>
          </a:p>
        </p:txBody>
      </p:sp>
      <p:sp>
        <p:nvSpPr>
          <p:cNvPr name="TextBox 13" id="13"/>
          <p:cNvSpPr txBox="true"/>
          <p:nvPr/>
        </p:nvSpPr>
        <p:spPr>
          <a:xfrm rot="0">
            <a:off x="6656477" y="4167072"/>
            <a:ext cx="5027057"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7076"/>
                </a:solidFill>
                <a:latin typeface="Montserrat Bold"/>
                <a:ea typeface="Montserrat Bold"/>
                <a:cs typeface="Montserrat Bold"/>
                <a:sym typeface="Montserrat Bold"/>
              </a:rPr>
              <a:t>NEW </a:t>
            </a:r>
            <a:r>
              <a:rPr lang="en-US" b="true" sz="2499">
                <a:solidFill>
                  <a:srgbClr val="007076"/>
                </a:solidFill>
                <a:latin typeface="Montserrat Bold"/>
                <a:ea typeface="Montserrat Bold"/>
                <a:cs typeface="Montserrat Bold"/>
                <a:sym typeface="Montserrat Bold"/>
              </a:rPr>
              <a:t>Call-to-Action (CTA):  </a:t>
            </a:r>
          </a:p>
        </p:txBody>
      </p:sp>
      <p:grpSp>
        <p:nvGrpSpPr>
          <p:cNvPr name="Group 14" id="14"/>
          <p:cNvGrpSpPr/>
          <p:nvPr/>
        </p:nvGrpSpPr>
        <p:grpSpPr>
          <a:xfrm rot="0">
            <a:off x="5414072" y="8295941"/>
            <a:ext cx="3947617" cy="1358238"/>
            <a:chOff x="0" y="0"/>
            <a:chExt cx="5263489" cy="1810985"/>
          </a:xfrm>
        </p:grpSpPr>
        <p:sp>
          <p:nvSpPr>
            <p:cNvPr name="TextBox 15" id="15"/>
            <p:cNvSpPr txBox="true"/>
            <p:nvPr/>
          </p:nvSpPr>
          <p:spPr>
            <a:xfrm rot="0">
              <a:off x="0" y="0"/>
              <a:ext cx="5263489" cy="845445"/>
            </a:xfrm>
            <a:prstGeom prst="rect">
              <a:avLst/>
            </a:prstGeom>
          </p:spPr>
          <p:txBody>
            <a:bodyPr anchor="t" rtlCol="false" tIns="0" lIns="0" bIns="0" rIns="0">
              <a:spAutoFit/>
            </a:bodyPr>
            <a:lstStyle/>
            <a:p>
              <a:pPr algn="l">
                <a:lnSpc>
                  <a:spcPts val="4199"/>
                </a:lnSpc>
              </a:pPr>
              <a:r>
                <a:rPr lang="en-US" b="true" sz="4199">
                  <a:solidFill>
                    <a:srgbClr val="000000"/>
                  </a:solidFill>
                  <a:latin typeface="Lato Heavy Bold"/>
                  <a:ea typeface="Lato Heavy Bold"/>
                  <a:cs typeface="Lato Heavy Bold"/>
                  <a:sym typeface="Lato Heavy Bold"/>
                </a:rPr>
                <a:t>est. +15</a:t>
              </a:r>
              <a:r>
                <a:rPr lang="en-US" b="true" sz="4199">
                  <a:solidFill>
                    <a:srgbClr val="000000"/>
                  </a:solidFill>
                  <a:latin typeface="Lato Heavy Bold"/>
                  <a:ea typeface="Lato Heavy Bold"/>
                  <a:cs typeface="Lato Heavy Bold"/>
                  <a:sym typeface="Lato Heavy Bold"/>
                </a:rPr>
                <a:t>%</a:t>
              </a:r>
            </a:p>
          </p:txBody>
        </p:sp>
        <p:sp>
          <p:nvSpPr>
            <p:cNvPr name="TextBox 16" id="16"/>
            <p:cNvSpPr txBox="true"/>
            <p:nvPr/>
          </p:nvSpPr>
          <p:spPr>
            <a:xfrm rot="0">
              <a:off x="0" y="889814"/>
              <a:ext cx="5263489" cy="921171"/>
            </a:xfrm>
            <a:prstGeom prst="rect">
              <a:avLst/>
            </a:prstGeom>
          </p:spPr>
          <p:txBody>
            <a:bodyPr anchor="t" rtlCol="false" tIns="0" lIns="0" bIns="0" rIns="0">
              <a:spAutoFit/>
            </a:bodyPr>
            <a:lstStyle/>
            <a:p>
              <a:pPr algn="l">
                <a:lnSpc>
                  <a:spcPts val="2845"/>
                </a:lnSpc>
              </a:pPr>
              <a:r>
                <a:rPr lang="en-US" sz="1835" spc="62">
                  <a:solidFill>
                    <a:srgbClr val="000000"/>
                  </a:solidFill>
                  <a:latin typeface="Montserrat"/>
                  <a:ea typeface="Montserrat"/>
                  <a:cs typeface="Montserrat"/>
                  <a:sym typeface="Montserrat"/>
                </a:rPr>
                <a:t>increase in engagement with LASIK informational guide</a:t>
              </a:r>
            </a:p>
          </p:txBody>
        </p:sp>
      </p:grpSp>
      <p:sp>
        <p:nvSpPr>
          <p:cNvPr name="TextBox 17" id="17"/>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Potential Issue Resolutions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2"/>
            <a:stretch>
              <a:fillRect l="0" t="0" r="0" b="0"/>
            </a:stretch>
          </a:blipFill>
        </p:spPr>
      </p:sp>
      <p:grpSp>
        <p:nvGrpSpPr>
          <p:cNvPr name="Group 3" id="3"/>
          <p:cNvGrpSpPr/>
          <p:nvPr/>
        </p:nvGrpSpPr>
        <p:grpSpPr>
          <a:xfrm rot="0">
            <a:off x="16235326" y="8974125"/>
            <a:ext cx="1023974" cy="284175"/>
            <a:chOff x="0" y="0"/>
            <a:chExt cx="1365299" cy="378900"/>
          </a:xfrm>
        </p:grpSpPr>
        <p:sp>
          <p:nvSpPr>
            <p:cNvPr name="Freeform 4" id="4"/>
            <p:cNvSpPr/>
            <p:nvPr/>
          </p:nvSpPr>
          <p:spPr>
            <a:xfrm flipH="false" flipV="false" rot="0">
              <a:off x="0"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93200" y="0"/>
              <a:ext cx="378900" cy="378900"/>
            </a:xfrm>
            <a:custGeom>
              <a:avLst/>
              <a:gdLst/>
              <a:ahLst/>
              <a:cxnLst/>
              <a:rect r="r" b="b" t="t" l="l"/>
              <a:pathLst>
                <a:path h="378900" w="378900">
                  <a:moveTo>
                    <a:pt x="0" y="0"/>
                  </a:moveTo>
                  <a:lnTo>
                    <a:pt x="378899" y="0"/>
                  </a:lnTo>
                  <a:lnTo>
                    <a:pt x="378899" y="378900"/>
                  </a:lnTo>
                  <a:lnTo>
                    <a:pt x="0" y="378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86399"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7" id="7"/>
          <p:cNvSpPr/>
          <p:nvPr/>
        </p:nvSpPr>
        <p:spPr>
          <a:xfrm flipH="false" flipV="false" rot="0">
            <a:off x="197710" y="2263740"/>
            <a:ext cx="9596472" cy="7379880"/>
          </a:xfrm>
          <a:custGeom>
            <a:avLst/>
            <a:gdLst/>
            <a:ahLst/>
            <a:cxnLst/>
            <a:rect r="r" b="b" t="t" l="l"/>
            <a:pathLst>
              <a:path h="7379880" w="9596472">
                <a:moveTo>
                  <a:pt x="0" y="0"/>
                </a:moveTo>
                <a:lnTo>
                  <a:pt x="9596472" y="0"/>
                </a:lnTo>
                <a:lnTo>
                  <a:pt x="9596472" y="7379880"/>
                </a:lnTo>
                <a:lnTo>
                  <a:pt x="0" y="7379880"/>
                </a:lnTo>
                <a:lnTo>
                  <a:pt x="0" y="0"/>
                </a:lnTo>
                <a:close/>
              </a:path>
            </a:pathLst>
          </a:custGeom>
          <a:blipFill>
            <a:blip r:embed="rId9"/>
            <a:stretch>
              <a:fillRect l="-7656" t="0" r="-7656" b="0"/>
            </a:stretch>
          </a:blipFill>
        </p:spPr>
      </p:sp>
      <p:grpSp>
        <p:nvGrpSpPr>
          <p:cNvPr name="Group 8" id="8"/>
          <p:cNvGrpSpPr/>
          <p:nvPr/>
        </p:nvGrpSpPr>
        <p:grpSpPr>
          <a:xfrm rot="0">
            <a:off x="7375316" y="2766664"/>
            <a:ext cx="2567953" cy="792858"/>
            <a:chOff x="0" y="0"/>
            <a:chExt cx="732620" cy="226197"/>
          </a:xfrm>
        </p:grpSpPr>
        <p:sp>
          <p:nvSpPr>
            <p:cNvPr name="Freeform 9" id="9"/>
            <p:cNvSpPr/>
            <p:nvPr/>
          </p:nvSpPr>
          <p:spPr>
            <a:xfrm flipH="false" flipV="false" rot="0">
              <a:off x="0" y="0"/>
              <a:ext cx="732620" cy="226197"/>
            </a:xfrm>
            <a:custGeom>
              <a:avLst/>
              <a:gdLst/>
              <a:ahLst/>
              <a:cxnLst/>
              <a:rect r="r" b="b" t="t" l="l"/>
              <a:pathLst>
                <a:path h="226197" w="732620">
                  <a:moveTo>
                    <a:pt x="75371" y="0"/>
                  </a:moveTo>
                  <a:lnTo>
                    <a:pt x="657249" y="0"/>
                  </a:lnTo>
                  <a:cubicBezTo>
                    <a:pt x="698875" y="0"/>
                    <a:pt x="732620" y="33745"/>
                    <a:pt x="732620" y="75371"/>
                  </a:cubicBezTo>
                  <a:lnTo>
                    <a:pt x="732620" y="150826"/>
                  </a:lnTo>
                  <a:cubicBezTo>
                    <a:pt x="732620" y="192452"/>
                    <a:pt x="698875" y="226197"/>
                    <a:pt x="657249" y="226197"/>
                  </a:cubicBezTo>
                  <a:lnTo>
                    <a:pt x="75371" y="226197"/>
                  </a:lnTo>
                  <a:cubicBezTo>
                    <a:pt x="55381" y="226197"/>
                    <a:pt x="36210" y="218256"/>
                    <a:pt x="22076" y="204121"/>
                  </a:cubicBezTo>
                  <a:cubicBezTo>
                    <a:pt x="7941" y="189987"/>
                    <a:pt x="0" y="170816"/>
                    <a:pt x="0" y="150826"/>
                  </a:cubicBezTo>
                  <a:lnTo>
                    <a:pt x="0" y="75371"/>
                  </a:lnTo>
                  <a:cubicBezTo>
                    <a:pt x="0" y="55381"/>
                    <a:pt x="7941" y="36210"/>
                    <a:pt x="22076" y="22076"/>
                  </a:cubicBezTo>
                  <a:cubicBezTo>
                    <a:pt x="36210" y="7941"/>
                    <a:pt x="55381" y="0"/>
                    <a:pt x="75371" y="0"/>
                  </a:cubicBezTo>
                  <a:close/>
                </a:path>
              </a:pathLst>
            </a:custGeom>
            <a:solidFill>
              <a:srgbClr val="000000">
                <a:alpha val="0"/>
              </a:srgbClr>
            </a:solidFill>
            <a:ln w="171450" cap="rnd">
              <a:solidFill>
                <a:srgbClr val="FF3131"/>
              </a:solidFill>
              <a:prstDash val="sysDot"/>
              <a:round/>
            </a:ln>
          </p:spPr>
        </p:sp>
        <p:sp>
          <p:nvSpPr>
            <p:cNvPr name="TextBox 10" id="10"/>
            <p:cNvSpPr txBox="true"/>
            <p:nvPr/>
          </p:nvSpPr>
          <p:spPr>
            <a:xfrm>
              <a:off x="0" y="-38100"/>
              <a:ext cx="732620" cy="26429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743699" y="2110857"/>
            <a:ext cx="4077865" cy="713057"/>
            <a:chOff x="0" y="0"/>
            <a:chExt cx="1163388" cy="203430"/>
          </a:xfrm>
        </p:grpSpPr>
        <p:sp>
          <p:nvSpPr>
            <p:cNvPr name="Freeform 12" id="12"/>
            <p:cNvSpPr/>
            <p:nvPr/>
          </p:nvSpPr>
          <p:spPr>
            <a:xfrm flipH="false" flipV="false" rot="0">
              <a:off x="0" y="0"/>
              <a:ext cx="1163388" cy="203431"/>
            </a:xfrm>
            <a:custGeom>
              <a:avLst/>
              <a:gdLst/>
              <a:ahLst/>
              <a:cxnLst/>
              <a:rect r="r" b="b" t="t" l="l"/>
              <a:pathLst>
                <a:path h="203431" w="1163388">
                  <a:moveTo>
                    <a:pt x="47463" y="0"/>
                  </a:moveTo>
                  <a:lnTo>
                    <a:pt x="1115924" y="0"/>
                  </a:lnTo>
                  <a:cubicBezTo>
                    <a:pt x="1142138" y="0"/>
                    <a:pt x="1163388" y="21250"/>
                    <a:pt x="1163388" y="47463"/>
                  </a:cubicBezTo>
                  <a:lnTo>
                    <a:pt x="1163388" y="155967"/>
                  </a:lnTo>
                  <a:cubicBezTo>
                    <a:pt x="1163388" y="182181"/>
                    <a:pt x="1142138" y="203431"/>
                    <a:pt x="1115924" y="203431"/>
                  </a:cubicBezTo>
                  <a:lnTo>
                    <a:pt x="47463" y="203431"/>
                  </a:lnTo>
                  <a:cubicBezTo>
                    <a:pt x="21250" y="203431"/>
                    <a:pt x="0" y="182181"/>
                    <a:pt x="0" y="155967"/>
                  </a:cubicBezTo>
                  <a:lnTo>
                    <a:pt x="0" y="47463"/>
                  </a:lnTo>
                  <a:cubicBezTo>
                    <a:pt x="0" y="21250"/>
                    <a:pt x="21250" y="0"/>
                    <a:pt x="47463" y="0"/>
                  </a:cubicBezTo>
                  <a:close/>
                </a:path>
              </a:pathLst>
            </a:custGeom>
            <a:solidFill>
              <a:srgbClr val="000000">
                <a:alpha val="0"/>
              </a:srgbClr>
            </a:solidFill>
            <a:ln w="171450" cap="rnd">
              <a:solidFill>
                <a:srgbClr val="FF3131"/>
              </a:solidFill>
              <a:prstDash val="sysDot"/>
              <a:round/>
            </a:ln>
          </p:spPr>
        </p:sp>
        <p:sp>
          <p:nvSpPr>
            <p:cNvPr name="TextBox 13" id="13"/>
            <p:cNvSpPr txBox="true"/>
            <p:nvPr/>
          </p:nvSpPr>
          <p:spPr>
            <a:xfrm>
              <a:off x="0" y="-38100"/>
              <a:ext cx="1163388" cy="24153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274406" y="6541942"/>
            <a:ext cx="2721540" cy="2432183"/>
            <a:chOff x="0" y="0"/>
            <a:chExt cx="776437" cy="693886"/>
          </a:xfrm>
        </p:grpSpPr>
        <p:sp>
          <p:nvSpPr>
            <p:cNvPr name="Freeform 15" id="15"/>
            <p:cNvSpPr/>
            <p:nvPr/>
          </p:nvSpPr>
          <p:spPr>
            <a:xfrm flipH="false" flipV="false" rot="0">
              <a:off x="0" y="0"/>
              <a:ext cx="776437" cy="693886"/>
            </a:xfrm>
            <a:custGeom>
              <a:avLst/>
              <a:gdLst/>
              <a:ahLst/>
              <a:cxnLst/>
              <a:rect r="r" b="b" t="t" l="l"/>
              <a:pathLst>
                <a:path h="693886" w="776437">
                  <a:moveTo>
                    <a:pt x="71117" y="0"/>
                  </a:moveTo>
                  <a:lnTo>
                    <a:pt x="705320" y="0"/>
                  </a:lnTo>
                  <a:cubicBezTo>
                    <a:pt x="744597" y="0"/>
                    <a:pt x="776437" y="31840"/>
                    <a:pt x="776437" y="71117"/>
                  </a:cubicBezTo>
                  <a:lnTo>
                    <a:pt x="776437" y="622769"/>
                  </a:lnTo>
                  <a:cubicBezTo>
                    <a:pt x="776437" y="641630"/>
                    <a:pt x="768945" y="659719"/>
                    <a:pt x="755608" y="673056"/>
                  </a:cubicBezTo>
                  <a:cubicBezTo>
                    <a:pt x="742270" y="686393"/>
                    <a:pt x="724182" y="693886"/>
                    <a:pt x="705320" y="693886"/>
                  </a:cubicBezTo>
                  <a:lnTo>
                    <a:pt x="71117" y="693886"/>
                  </a:lnTo>
                  <a:cubicBezTo>
                    <a:pt x="52256" y="693886"/>
                    <a:pt x="34167" y="686393"/>
                    <a:pt x="20830" y="673056"/>
                  </a:cubicBezTo>
                  <a:cubicBezTo>
                    <a:pt x="7493" y="659719"/>
                    <a:pt x="0" y="641630"/>
                    <a:pt x="0" y="622769"/>
                  </a:cubicBezTo>
                  <a:lnTo>
                    <a:pt x="0" y="71117"/>
                  </a:lnTo>
                  <a:cubicBezTo>
                    <a:pt x="0" y="52256"/>
                    <a:pt x="7493" y="34167"/>
                    <a:pt x="20830" y="20830"/>
                  </a:cubicBezTo>
                  <a:cubicBezTo>
                    <a:pt x="34167" y="7493"/>
                    <a:pt x="52256" y="0"/>
                    <a:pt x="71117" y="0"/>
                  </a:cubicBezTo>
                  <a:close/>
                </a:path>
              </a:pathLst>
            </a:custGeom>
            <a:solidFill>
              <a:srgbClr val="000000">
                <a:alpha val="0"/>
              </a:srgbClr>
            </a:solidFill>
            <a:ln w="171450" cap="rnd">
              <a:solidFill>
                <a:srgbClr val="FF3131"/>
              </a:solidFill>
              <a:prstDash val="sysDot"/>
              <a:round/>
            </a:ln>
          </p:spPr>
        </p:sp>
        <p:sp>
          <p:nvSpPr>
            <p:cNvPr name="TextBox 16" id="16"/>
            <p:cNvSpPr txBox="true"/>
            <p:nvPr/>
          </p:nvSpPr>
          <p:spPr>
            <a:xfrm>
              <a:off x="0" y="-38100"/>
              <a:ext cx="776437" cy="73198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0495719" y="2263740"/>
            <a:ext cx="3394744" cy="7359879"/>
          </a:xfrm>
          <a:custGeom>
            <a:avLst/>
            <a:gdLst/>
            <a:ahLst/>
            <a:cxnLst/>
            <a:rect r="r" b="b" t="t" l="l"/>
            <a:pathLst>
              <a:path h="7359879" w="3394744">
                <a:moveTo>
                  <a:pt x="0" y="0"/>
                </a:moveTo>
                <a:lnTo>
                  <a:pt x="3394744" y="0"/>
                </a:lnTo>
                <a:lnTo>
                  <a:pt x="3394744" y="7359880"/>
                </a:lnTo>
                <a:lnTo>
                  <a:pt x="0" y="7359880"/>
                </a:lnTo>
                <a:lnTo>
                  <a:pt x="0" y="0"/>
                </a:lnTo>
                <a:close/>
              </a:path>
            </a:pathLst>
          </a:custGeom>
          <a:blipFill>
            <a:blip r:embed="rId10"/>
            <a:stretch>
              <a:fillRect l="0" t="0" r="0" b="0"/>
            </a:stretch>
          </a:blipFill>
        </p:spPr>
      </p:sp>
      <p:grpSp>
        <p:nvGrpSpPr>
          <p:cNvPr name="Group 18" id="18"/>
          <p:cNvGrpSpPr/>
          <p:nvPr/>
        </p:nvGrpSpPr>
        <p:grpSpPr>
          <a:xfrm rot="0">
            <a:off x="10740473" y="8749035"/>
            <a:ext cx="2798746" cy="734356"/>
            <a:chOff x="0" y="0"/>
            <a:chExt cx="798463" cy="209507"/>
          </a:xfrm>
        </p:grpSpPr>
        <p:sp>
          <p:nvSpPr>
            <p:cNvPr name="Freeform 19" id="19"/>
            <p:cNvSpPr/>
            <p:nvPr/>
          </p:nvSpPr>
          <p:spPr>
            <a:xfrm flipH="false" flipV="false" rot="0">
              <a:off x="0" y="0"/>
              <a:ext cx="798463" cy="209507"/>
            </a:xfrm>
            <a:custGeom>
              <a:avLst/>
              <a:gdLst/>
              <a:ahLst/>
              <a:cxnLst/>
              <a:rect r="r" b="b" t="t" l="l"/>
              <a:pathLst>
                <a:path h="209507" w="798463">
                  <a:moveTo>
                    <a:pt x="69155" y="0"/>
                  </a:moveTo>
                  <a:lnTo>
                    <a:pt x="729308" y="0"/>
                  </a:lnTo>
                  <a:cubicBezTo>
                    <a:pt x="747649" y="0"/>
                    <a:pt x="765239" y="7286"/>
                    <a:pt x="778208" y="20255"/>
                  </a:cubicBezTo>
                  <a:cubicBezTo>
                    <a:pt x="791177" y="33224"/>
                    <a:pt x="798463" y="50814"/>
                    <a:pt x="798463" y="69155"/>
                  </a:cubicBezTo>
                  <a:lnTo>
                    <a:pt x="798463" y="140351"/>
                  </a:lnTo>
                  <a:cubicBezTo>
                    <a:pt x="798463" y="178545"/>
                    <a:pt x="767502" y="209507"/>
                    <a:pt x="729308" y="209507"/>
                  </a:cubicBezTo>
                  <a:lnTo>
                    <a:pt x="69155" y="209507"/>
                  </a:lnTo>
                  <a:cubicBezTo>
                    <a:pt x="30962" y="209507"/>
                    <a:pt x="0" y="178545"/>
                    <a:pt x="0" y="140351"/>
                  </a:cubicBezTo>
                  <a:lnTo>
                    <a:pt x="0" y="69155"/>
                  </a:lnTo>
                  <a:cubicBezTo>
                    <a:pt x="0" y="30962"/>
                    <a:pt x="30962" y="0"/>
                    <a:pt x="69155" y="0"/>
                  </a:cubicBezTo>
                  <a:close/>
                </a:path>
              </a:pathLst>
            </a:custGeom>
            <a:solidFill>
              <a:srgbClr val="000000">
                <a:alpha val="0"/>
              </a:srgbClr>
            </a:solidFill>
            <a:ln w="171450" cap="rnd">
              <a:solidFill>
                <a:srgbClr val="FF3131"/>
              </a:solidFill>
              <a:prstDash val="sysDot"/>
              <a:round/>
            </a:ln>
          </p:spPr>
        </p:sp>
        <p:sp>
          <p:nvSpPr>
            <p:cNvPr name="TextBox 20" id="20"/>
            <p:cNvSpPr txBox="true"/>
            <p:nvPr/>
          </p:nvSpPr>
          <p:spPr>
            <a:xfrm>
              <a:off x="0" y="-38100"/>
              <a:ext cx="798463" cy="24760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495719" y="3559522"/>
            <a:ext cx="3427835" cy="1176224"/>
            <a:chOff x="0" y="0"/>
            <a:chExt cx="977938" cy="335569"/>
          </a:xfrm>
        </p:grpSpPr>
        <p:sp>
          <p:nvSpPr>
            <p:cNvPr name="Freeform 22" id="22"/>
            <p:cNvSpPr/>
            <p:nvPr/>
          </p:nvSpPr>
          <p:spPr>
            <a:xfrm flipH="false" flipV="false" rot="0">
              <a:off x="0" y="0"/>
              <a:ext cx="977938" cy="335569"/>
            </a:xfrm>
            <a:custGeom>
              <a:avLst/>
              <a:gdLst/>
              <a:ahLst/>
              <a:cxnLst/>
              <a:rect r="r" b="b" t="t" l="l"/>
              <a:pathLst>
                <a:path h="335569" w="977938">
                  <a:moveTo>
                    <a:pt x="56464" y="0"/>
                  </a:moveTo>
                  <a:lnTo>
                    <a:pt x="921475" y="0"/>
                  </a:lnTo>
                  <a:cubicBezTo>
                    <a:pt x="952659" y="0"/>
                    <a:pt x="977938" y="25280"/>
                    <a:pt x="977938" y="56464"/>
                  </a:cubicBezTo>
                  <a:lnTo>
                    <a:pt x="977938" y="279105"/>
                  </a:lnTo>
                  <a:cubicBezTo>
                    <a:pt x="977938" y="310289"/>
                    <a:pt x="952659" y="335569"/>
                    <a:pt x="921475" y="335569"/>
                  </a:cubicBezTo>
                  <a:lnTo>
                    <a:pt x="56464" y="335569"/>
                  </a:lnTo>
                  <a:cubicBezTo>
                    <a:pt x="25280" y="335569"/>
                    <a:pt x="0" y="310289"/>
                    <a:pt x="0" y="279105"/>
                  </a:cubicBezTo>
                  <a:lnTo>
                    <a:pt x="0" y="56464"/>
                  </a:lnTo>
                  <a:cubicBezTo>
                    <a:pt x="0" y="25280"/>
                    <a:pt x="25280" y="0"/>
                    <a:pt x="56464" y="0"/>
                  </a:cubicBezTo>
                  <a:close/>
                </a:path>
              </a:pathLst>
            </a:custGeom>
            <a:solidFill>
              <a:srgbClr val="000000">
                <a:alpha val="0"/>
              </a:srgbClr>
            </a:solidFill>
            <a:ln w="171450" cap="rnd">
              <a:solidFill>
                <a:srgbClr val="FF3131"/>
              </a:solidFill>
              <a:prstDash val="sysDot"/>
              <a:round/>
            </a:ln>
          </p:spPr>
        </p:sp>
        <p:sp>
          <p:nvSpPr>
            <p:cNvPr name="TextBox 23" id="23"/>
            <p:cNvSpPr txBox="true"/>
            <p:nvPr/>
          </p:nvSpPr>
          <p:spPr>
            <a:xfrm>
              <a:off x="0" y="-38100"/>
              <a:ext cx="977938" cy="373669"/>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4244286" y="2283741"/>
            <a:ext cx="3394744" cy="7359879"/>
          </a:xfrm>
          <a:custGeom>
            <a:avLst/>
            <a:gdLst/>
            <a:ahLst/>
            <a:cxnLst/>
            <a:rect r="r" b="b" t="t" l="l"/>
            <a:pathLst>
              <a:path h="7359879" w="3394744">
                <a:moveTo>
                  <a:pt x="0" y="0"/>
                </a:moveTo>
                <a:lnTo>
                  <a:pt x="3394744" y="0"/>
                </a:lnTo>
                <a:lnTo>
                  <a:pt x="3394744" y="7359879"/>
                </a:lnTo>
                <a:lnTo>
                  <a:pt x="0" y="7359879"/>
                </a:lnTo>
                <a:lnTo>
                  <a:pt x="0" y="0"/>
                </a:lnTo>
                <a:close/>
              </a:path>
            </a:pathLst>
          </a:custGeom>
          <a:blipFill>
            <a:blip r:embed="rId11"/>
            <a:stretch>
              <a:fillRect l="0" t="0" r="0" b="0"/>
            </a:stretch>
          </a:blipFill>
        </p:spPr>
      </p:sp>
      <p:sp>
        <p:nvSpPr>
          <p:cNvPr name="TextBox 25" id="25"/>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Competitor’s Comparision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347457" y="0"/>
            <a:ext cx="4940543" cy="10287000"/>
            <a:chOff x="0" y="0"/>
            <a:chExt cx="1301213" cy="2709333"/>
          </a:xfrm>
        </p:grpSpPr>
        <p:sp>
          <p:nvSpPr>
            <p:cNvPr name="Freeform 3" id="3"/>
            <p:cNvSpPr/>
            <p:nvPr/>
          </p:nvSpPr>
          <p:spPr>
            <a:xfrm flipH="false" flipV="false" rot="0">
              <a:off x="0" y="0"/>
              <a:ext cx="1301213" cy="2709333"/>
            </a:xfrm>
            <a:custGeom>
              <a:avLst/>
              <a:gdLst/>
              <a:ahLst/>
              <a:cxnLst/>
              <a:rect r="r" b="b" t="t" l="l"/>
              <a:pathLst>
                <a:path h="2709333" w="1301213">
                  <a:moveTo>
                    <a:pt x="0" y="0"/>
                  </a:moveTo>
                  <a:lnTo>
                    <a:pt x="1301213" y="0"/>
                  </a:lnTo>
                  <a:lnTo>
                    <a:pt x="1301213" y="2709333"/>
                  </a:lnTo>
                  <a:lnTo>
                    <a:pt x="0" y="2709333"/>
                  </a:lnTo>
                  <a:close/>
                </a:path>
              </a:pathLst>
            </a:custGeom>
            <a:solidFill>
              <a:srgbClr val="007076"/>
            </a:solidFill>
          </p:spPr>
        </p:sp>
        <p:sp>
          <p:nvSpPr>
            <p:cNvPr name="TextBox 4" id="4"/>
            <p:cNvSpPr txBox="true"/>
            <p:nvPr/>
          </p:nvSpPr>
          <p:spPr>
            <a:xfrm>
              <a:off x="0" y="-38100"/>
              <a:ext cx="130121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771142" y="2082139"/>
            <a:ext cx="7488158" cy="6122721"/>
            <a:chOff x="0" y="0"/>
            <a:chExt cx="9984211" cy="8163628"/>
          </a:xfrm>
        </p:grpSpPr>
        <p:pic>
          <p:nvPicPr>
            <p:cNvPr name="Picture 6" id="6"/>
            <p:cNvPicPr>
              <a:picLocks noChangeAspect="true"/>
            </p:cNvPicPr>
            <p:nvPr/>
          </p:nvPicPr>
          <p:blipFill>
            <a:blip r:embed="rId2"/>
            <a:srcRect l="21029" t="0" r="52058" b="0"/>
            <a:stretch>
              <a:fillRect/>
            </a:stretch>
          </p:blipFill>
          <p:spPr>
            <a:xfrm flipH="false" flipV="false">
              <a:off x="0" y="0"/>
              <a:ext cx="9984211" cy="8163628"/>
            </a:xfrm>
            <a:prstGeom prst="rect">
              <a:avLst/>
            </a:prstGeom>
          </p:spPr>
        </p:pic>
      </p:grpSp>
      <p:grpSp>
        <p:nvGrpSpPr>
          <p:cNvPr name="Group 7" id="7"/>
          <p:cNvGrpSpPr/>
          <p:nvPr/>
        </p:nvGrpSpPr>
        <p:grpSpPr>
          <a:xfrm rot="0">
            <a:off x="460266" y="2082139"/>
            <a:ext cx="9127991" cy="6122721"/>
            <a:chOff x="0" y="0"/>
            <a:chExt cx="14544035" cy="9755605"/>
          </a:xfrm>
        </p:grpSpPr>
        <p:sp>
          <p:nvSpPr>
            <p:cNvPr name="Freeform 8" id="8"/>
            <p:cNvSpPr/>
            <p:nvPr/>
          </p:nvSpPr>
          <p:spPr>
            <a:xfrm flipH="false" flipV="false" rot="0">
              <a:off x="0" y="0"/>
              <a:ext cx="14544035" cy="9755605"/>
            </a:xfrm>
            <a:custGeom>
              <a:avLst/>
              <a:gdLst/>
              <a:ahLst/>
              <a:cxnLst/>
              <a:rect r="r" b="b" t="t" l="l"/>
              <a:pathLst>
                <a:path h="9755605" w="1454403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solidFill>
              <a:srgbClr val="1EBCB7"/>
            </a:solidFill>
          </p:spPr>
        </p:sp>
      </p:grpSp>
      <p:grpSp>
        <p:nvGrpSpPr>
          <p:cNvPr name="Group 9" id="9"/>
          <p:cNvGrpSpPr/>
          <p:nvPr/>
        </p:nvGrpSpPr>
        <p:grpSpPr>
          <a:xfrm rot="0">
            <a:off x="16235326" y="8974125"/>
            <a:ext cx="1023974" cy="284175"/>
            <a:chOff x="0" y="0"/>
            <a:chExt cx="1365299" cy="378900"/>
          </a:xfrm>
        </p:grpSpPr>
        <p:sp>
          <p:nvSpPr>
            <p:cNvPr name="Freeform 10" id="10"/>
            <p:cNvSpPr/>
            <p:nvPr/>
          </p:nvSpPr>
          <p:spPr>
            <a:xfrm flipH="false" flipV="false" rot="0">
              <a:off x="0"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93200" y="0"/>
              <a:ext cx="378900" cy="378900"/>
            </a:xfrm>
            <a:custGeom>
              <a:avLst/>
              <a:gdLst/>
              <a:ahLst/>
              <a:cxnLst/>
              <a:rect r="r" b="b" t="t" l="l"/>
              <a:pathLst>
                <a:path h="378900" w="378900">
                  <a:moveTo>
                    <a:pt x="0" y="0"/>
                  </a:moveTo>
                  <a:lnTo>
                    <a:pt x="378899" y="0"/>
                  </a:lnTo>
                  <a:lnTo>
                    <a:pt x="378899" y="378900"/>
                  </a:lnTo>
                  <a:lnTo>
                    <a:pt x="0" y="378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86399"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3" id="13"/>
          <p:cNvSpPr txBox="true"/>
          <p:nvPr/>
        </p:nvSpPr>
        <p:spPr>
          <a:xfrm rot="0">
            <a:off x="825780" y="3652886"/>
            <a:ext cx="8762477" cy="306387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Competitive Analysis: Navigating the LASIK Landscape</a:t>
            </a:r>
          </a:p>
        </p:txBody>
      </p:sp>
      <p:sp>
        <p:nvSpPr>
          <p:cNvPr name="TextBox 14" id="14"/>
          <p:cNvSpPr txBox="true"/>
          <p:nvPr/>
        </p:nvSpPr>
        <p:spPr>
          <a:xfrm rot="0">
            <a:off x="825780" y="2589261"/>
            <a:ext cx="1646398"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5471160"/>
            <a:chOff x="0" y="0"/>
            <a:chExt cx="24384000" cy="7294880"/>
          </a:xfrm>
        </p:grpSpPr>
        <p:pic>
          <p:nvPicPr>
            <p:cNvPr name="Picture 3" id="3"/>
            <p:cNvPicPr>
              <a:picLocks noChangeAspect="true"/>
            </p:cNvPicPr>
            <p:nvPr/>
          </p:nvPicPr>
          <p:blipFill>
            <a:blip r:embed="rId2"/>
            <a:srcRect l="0" t="31723" r="0" b="14613"/>
            <a:stretch>
              <a:fillRect/>
            </a:stretch>
          </p:blipFill>
          <p:spPr>
            <a:xfrm flipH="false" flipV="false">
              <a:off x="0" y="0"/>
              <a:ext cx="24384000" cy="7294880"/>
            </a:xfrm>
            <a:prstGeom prst="rect">
              <a:avLst/>
            </a:prstGeom>
          </p:spPr>
        </p:pic>
      </p:grpSp>
      <p:grpSp>
        <p:nvGrpSpPr>
          <p:cNvPr name="Group 4" id="4"/>
          <p:cNvGrpSpPr/>
          <p:nvPr/>
        </p:nvGrpSpPr>
        <p:grpSpPr>
          <a:xfrm rot="0">
            <a:off x="2731348" y="3994905"/>
            <a:ext cx="14737855" cy="3029166"/>
            <a:chOff x="0" y="0"/>
            <a:chExt cx="3881575" cy="797805"/>
          </a:xfrm>
        </p:grpSpPr>
        <p:sp>
          <p:nvSpPr>
            <p:cNvPr name="Freeform 5" id="5"/>
            <p:cNvSpPr/>
            <p:nvPr/>
          </p:nvSpPr>
          <p:spPr>
            <a:xfrm flipH="false" flipV="false" rot="0">
              <a:off x="0" y="0"/>
              <a:ext cx="3881575" cy="797805"/>
            </a:xfrm>
            <a:custGeom>
              <a:avLst/>
              <a:gdLst/>
              <a:ahLst/>
              <a:cxnLst/>
              <a:rect r="r" b="b" t="t" l="l"/>
              <a:pathLst>
                <a:path h="797805" w="3881575">
                  <a:moveTo>
                    <a:pt x="0" y="0"/>
                  </a:moveTo>
                  <a:lnTo>
                    <a:pt x="3881575" y="0"/>
                  </a:lnTo>
                  <a:lnTo>
                    <a:pt x="3881575" y="797805"/>
                  </a:lnTo>
                  <a:lnTo>
                    <a:pt x="0" y="797805"/>
                  </a:lnTo>
                  <a:close/>
                </a:path>
              </a:pathLst>
            </a:custGeom>
            <a:solidFill>
              <a:srgbClr val="007076"/>
            </a:solidFill>
          </p:spPr>
        </p:sp>
        <p:sp>
          <p:nvSpPr>
            <p:cNvPr name="TextBox 6" id="6"/>
            <p:cNvSpPr txBox="true"/>
            <p:nvPr/>
          </p:nvSpPr>
          <p:spPr>
            <a:xfrm>
              <a:off x="0" y="-38100"/>
              <a:ext cx="3881575" cy="83590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110257" y="3994905"/>
            <a:ext cx="1483284" cy="1740158"/>
            <a:chOff x="0" y="0"/>
            <a:chExt cx="390659" cy="458313"/>
          </a:xfrm>
        </p:grpSpPr>
        <p:sp>
          <p:nvSpPr>
            <p:cNvPr name="Freeform 8" id="8"/>
            <p:cNvSpPr/>
            <p:nvPr/>
          </p:nvSpPr>
          <p:spPr>
            <a:xfrm flipH="false" flipV="false" rot="0">
              <a:off x="0" y="0"/>
              <a:ext cx="390659" cy="458313"/>
            </a:xfrm>
            <a:custGeom>
              <a:avLst/>
              <a:gdLst/>
              <a:ahLst/>
              <a:cxnLst/>
              <a:rect r="r" b="b" t="t" l="l"/>
              <a:pathLst>
                <a:path h="458313" w="390659">
                  <a:moveTo>
                    <a:pt x="0" y="0"/>
                  </a:moveTo>
                  <a:lnTo>
                    <a:pt x="390659" y="0"/>
                  </a:lnTo>
                  <a:lnTo>
                    <a:pt x="390659" y="458313"/>
                  </a:lnTo>
                  <a:lnTo>
                    <a:pt x="0" y="458313"/>
                  </a:lnTo>
                  <a:close/>
                </a:path>
              </a:pathLst>
            </a:custGeom>
            <a:solidFill>
              <a:srgbClr val="007076"/>
            </a:solidFill>
          </p:spPr>
        </p:sp>
        <p:sp>
          <p:nvSpPr>
            <p:cNvPr name="TextBox 9" id="9"/>
            <p:cNvSpPr txBox="true"/>
            <p:nvPr/>
          </p:nvSpPr>
          <p:spPr>
            <a:xfrm>
              <a:off x="0" y="-38100"/>
              <a:ext cx="390659" cy="496413"/>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235326" y="8974125"/>
            <a:ext cx="1023974" cy="284175"/>
            <a:chOff x="0" y="0"/>
            <a:chExt cx="1365299" cy="378900"/>
          </a:xfrm>
        </p:grpSpPr>
        <p:sp>
          <p:nvSpPr>
            <p:cNvPr name="Freeform 11" id="11"/>
            <p:cNvSpPr/>
            <p:nvPr/>
          </p:nvSpPr>
          <p:spPr>
            <a:xfrm flipH="false" flipV="false" rot="0">
              <a:off x="0"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493200" y="0"/>
              <a:ext cx="378900" cy="378900"/>
            </a:xfrm>
            <a:custGeom>
              <a:avLst/>
              <a:gdLst/>
              <a:ahLst/>
              <a:cxnLst/>
              <a:rect r="r" b="b" t="t" l="l"/>
              <a:pathLst>
                <a:path h="378900" w="378900">
                  <a:moveTo>
                    <a:pt x="0" y="0"/>
                  </a:moveTo>
                  <a:lnTo>
                    <a:pt x="378899" y="0"/>
                  </a:lnTo>
                  <a:lnTo>
                    <a:pt x="378899" y="378900"/>
                  </a:lnTo>
                  <a:lnTo>
                    <a:pt x="0" y="378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986399"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4" id="14"/>
          <p:cNvSpPr txBox="true"/>
          <p:nvPr/>
        </p:nvSpPr>
        <p:spPr>
          <a:xfrm rot="0">
            <a:off x="3367400" y="4445635"/>
            <a:ext cx="13379913" cy="2044700"/>
          </a:xfrm>
          <a:prstGeom prst="rect">
            <a:avLst/>
          </a:prstGeom>
        </p:spPr>
        <p:txBody>
          <a:bodyPr anchor="t" rtlCol="false" tIns="0" lIns="0" bIns="0" rIns="0">
            <a:spAutoFit/>
          </a:bodyPr>
          <a:lstStyle/>
          <a:p>
            <a:pPr algn="l">
              <a:lnSpc>
                <a:spcPts val="8049"/>
              </a:lnSpc>
            </a:pPr>
            <a:r>
              <a:rPr lang="en-US" sz="6999" spc="272">
                <a:solidFill>
                  <a:srgbClr val="FFFFFF"/>
                </a:solidFill>
                <a:latin typeface="Anton"/>
                <a:ea typeface="Anton"/>
                <a:cs typeface="Anton"/>
                <a:sym typeface="Anton"/>
              </a:rPr>
              <a:t>Strategic Marketing Initiatives: Expanding Reach and Engagement</a:t>
            </a:r>
            <a:r>
              <a:rPr lang="en-US" sz="6999" spc="272">
                <a:solidFill>
                  <a:srgbClr val="FFFFFF"/>
                </a:solidFill>
                <a:latin typeface="Anton"/>
                <a:ea typeface="Anton"/>
                <a:cs typeface="Anton"/>
                <a:sym typeface="Anton"/>
              </a:rPr>
              <a:t> </a:t>
            </a:r>
          </a:p>
        </p:txBody>
      </p:sp>
      <p:sp>
        <p:nvSpPr>
          <p:cNvPr name="TextBox 15" id="15"/>
          <p:cNvSpPr txBox="true"/>
          <p:nvPr/>
        </p:nvSpPr>
        <p:spPr>
          <a:xfrm rot="0">
            <a:off x="1028700" y="4371271"/>
            <a:ext cx="1646398" cy="1025525"/>
          </a:xfrm>
          <a:prstGeom prst="rect">
            <a:avLst/>
          </a:prstGeom>
        </p:spPr>
        <p:txBody>
          <a:bodyPr anchor="t" rtlCol="false" tIns="0" lIns="0" bIns="0" rIns="0">
            <a:spAutoFit/>
          </a:bodyPr>
          <a:lstStyle/>
          <a:p>
            <a:pPr algn="ctr">
              <a:lnSpc>
                <a:spcPts val="8049"/>
              </a:lnSpc>
            </a:pPr>
            <a:r>
              <a:rPr lang="en-US" sz="6999" spc="272">
                <a:solidFill>
                  <a:srgbClr val="FFFFFF"/>
                </a:solidFill>
                <a:latin typeface="Anton"/>
                <a:ea typeface="Anton"/>
                <a:cs typeface="Anton"/>
                <a:sym typeface="Anton"/>
              </a:rPr>
              <a:t>05</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93278" y="5352012"/>
            <a:ext cx="8031178" cy="3906288"/>
          </a:xfrm>
          <a:custGeom>
            <a:avLst/>
            <a:gdLst/>
            <a:ahLst/>
            <a:cxnLst/>
            <a:rect r="r" b="b" t="t" l="l"/>
            <a:pathLst>
              <a:path h="3906288" w="8031178">
                <a:moveTo>
                  <a:pt x="0" y="0"/>
                </a:moveTo>
                <a:lnTo>
                  <a:pt x="8031178" y="0"/>
                </a:lnTo>
                <a:lnTo>
                  <a:pt x="8031178" y="3906288"/>
                </a:lnTo>
                <a:lnTo>
                  <a:pt x="0" y="3906288"/>
                </a:lnTo>
                <a:lnTo>
                  <a:pt x="0" y="0"/>
                </a:lnTo>
                <a:close/>
              </a:path>
            </a:pathLst>
          </a:custGeom>
          <a:blipFill>
            <a:blip r:embed="rId2"/>
            <a:stretch>
              <a:fillRect l="0" t="-1758" r="-2982" b="-4874"/>
            </a:stretch>
          </a:blipFill>
        </p:spPr>
      </p:sp>
      <p:sp>
        <p:nvSpPr>
          <p:cNvPr name="Freeform 3" id="3"/>
          <p:cNvSpPr/>
          <p:nvPr/>
        </p:nvSpPr>
        <p:spPr>
          <a:xfrm flipH="false" flipV="false" rot="0">
            <a:off x="8672653" y="1028700"/>
            <a:ext cx="7951803" cy="4151504"/>
          </a:xfrm>
          <a:custGeom>
            <a:avLst/>
            <a:gdLst/>
            <a:ahLst/>
            <a:cxnLst/>
            <a:rect r="r" b="b" t="t" l="l"/>
            <a:pathLst>
              <a:path h="4151504" w="7951803">
                <a:moveTo>
                  <a:pt x="0" y="0"/>
                </a:moveTo>
                <a:lnTo>
                  <a:pt x="7951803" y="0"/>
                </a:lnTo>
                <a:lnTo>
                  <a:pt x="7951803" y="4151504"/>
                </a:lnTo>
                <a:lnTo>
                  <a:pt x="0" y="4151504"/>
                </a:lnTo>
                <a:lnTo>
                  <a:pt x="0" y="0"/>
                </a:lnTo>
                <a:close/>
              </a:path>
            </a:pathLst>
          </a:custGeom>
          <a:blipFill>
            <a:blip r:embed="rId3"/>
            <a:stretch>
              <a:fillRect l="0" t="0" r="0" b="0"/>
            </a:stretch>
          </a:blipFill>
        </p:spPr>
      </p:sp>
      <p:sp>
        <p:nvSpPr>
          <p:cNvPr name="TextBox 4" id="4"/>
          <p:cNvSpPr txBox="true"/>
          <p:nvPr/>
        </p:nvSpPr>
        <p:spPr>
          <a:xfrm rot="0">
            <a:off x="1134963" y="2651295"/>
            <a:ext cx="7145417" cy="1609725"/>
          </a:xfrm>
          <a:prstGeom prst="rect">
            <a:avLst/>
          </a:prstGeom>
        </p:spPr>
        <p:txBody>
          <a:bodyPr anchor="t" rtlCol="false" tIns="0" lIns="0" bIns="0" rIns="0">
            <a:spAutoFit/>
          </a:bodyPr>
          <a:lstStyle/>
          <a:p>
            <a:pPr algn="l" marL="0" indent="0" lvl="0">
              <a:lnSpc>
                <a:spcPts val="12000"/>
              </a:lnSpc>
            </a:pPr>
            <a:r>
              <a:rPr lang="en-US" sz="12000">
                <a:solidFill>
                  <a:srgbClr val="007076"/>
                </a:solidFill>
                <a:latin typeface="Anton"/>
                <a:ea typeface="Anton"/>
                <a:cs typeface="Anton"/>
                <a:sym typeface="Anton"/>
              </a:rPr>
              <a:t>WebMD</a:t>
            </a:r>
          </a:p>
        </p:txBody>
      </p:sp>
      <p:sp>
        <p:nvSpPr>
          <p:cNvPr name="TextBox 5" id="5"/>
          <p:cNvSpPr txBox="true"/>
          <p:nvPr/>
        </p:nvSpPr>
        <p:spPr>
          <a:xfrm rot="0">
            <a:off x="1241775" y="4184882"/>
            <a:ext cx="5640467" cy="2277110"/>
          </a:xfrm>
          <a:prstGeom prst="rect">
            <a:avLst/>
          </a:prstGeom>
        </p:spPr>
        <p:txBody>
          <a:bodyPr anchor="t" rtlCol="false" tIns="0" lIns="0" bIns="0" rIns="0">
            <a:spAutoFit/>
          </a:bodyPr>
          <a:lstStyle/>
          <a:p>
            <a:pPr algn="l" marL="0" indent="0" lvl="0">
              <a:lnSpc>
                <a:spcPts val="3640"/>
              </a:lnSpc>
              <a:spcBef>
                <a:spcPct val="0"/>
              </a:spcBef>
            </a:pPr>
            <a:r>
              <a:rPr lang="en-US" sz="2600">
                <a:solidFill>
                  <a:srgbClr val="007076"/>
                </a:solidFill>
                <a:latin typeface="Canva Sans"/>
                <a:ea typeface="Canva Sans"/>
                <a:cs typeface="Canva Sans"/>
                <a:sym typeface="Canva Sans"/>
              </a:rPr>
              <a:t>a well-known health information website that provides valuable resources for individuals seeking medical information, advice, and support.</a:t>
            </a:r>
          </a:p>
        </p:txBody>
      </p:sp>
      <p:sp>
        <p:nvSpPr>
          <p:cNvPr name="TextBox 6" id="6"/>
          <p:cNvSpPr txBox="true"/>
          <p:nvPr/>
        </p:nvSpPr>
        <p:spPr>
          <a:xfrm rot="0">
            <a:off x="15137217" y="9229725"/>
            <a:ext cx="1487239" cy="240665"/>
          </a:xfrm>
          <a:prstGeom prst="rect">
            <a:avLst/>
          </a:prstGeom>
        </p:spPr>
        <p:txBody>
          <a:bodyPr anchor="t" rtlCol="false" tIns="0" lIns="0" bIns="0" rIns="0">
            <a:spAutoFit/>
          </a:bodyPr>
          <a:lstStyle/>
          <a:p>
            <a:pPr algn="ctr">
              <a:lnSpc>
                <a:spcPts val="1960"/>
              </a:lnSpc>
              <a:spcBef>
                <a:spcPct val="0"/>
              </a:spcBef>
            </a:pPr>
            <a:r>
              <a:rPr lang="en-US" sz="1400">
                <a:solidFill>
                  <a:srgbClr val="007076"/>
                </a:solidFill>
                <a:latin typeface="Open Sans Light"/>
                <a:ea typeface="Open Sans Light"/>
                <a:cs typeface="Open Sans Light"/>
                <a:sym typeface="Open Sans Light"/>
              </a:rPr>
              <a:t>source: similarweb</a:t>
            </a:r>
          </a:p>
        </p:txBody>
      </p:sp>
      <p:sp>
        <p:nvSpPr>
          <p:cNvPr name="TextBox 7" id="7"/>
          <p:cNvSpPr txBox="true"/>
          <p:nvPr/>
        </p:nvSpPr>
        <p:spPr>
          <a:xfrm rot="0">
            <a:off x="1232250" y="6856846"/>
            <a:ext cx="5520779" cy="448310"/>
          </a:xfrm>
          <a:prstGeom prst="rect">
            <a:avLst/>
          </a:prstGeom>
        </p:spPr>
        <p:txBody>
          <a:bodyPr anchor="t" rtlCol="false" tIns="0" lIns="0" bIns="0" rIns="0">
            <a:spAutoFit/>
          </a:bodyPr>
          <a:lstStyle/>
          <a:p>
            <a:pPr algn="ctr">
              <a:lnSpc>
                <a:spcPts val="3640"/>
              </a:lnSpc>
              <a:spcBef>
                <a:spcPct val="0"/>
              </a:spcBef>
            </a:pPr>
            <a:r>
              <a:rPr lang="en-US" b="true" sz="2600">
                <a:solidFill>
                  <a:srgbClr val="007076"/>
                </a:solidFill>
                <a:latin typeface="Canva Sans Bold"/>
                <a:ea typeface="Canva Sans Bold"/>
                <a:cs typeface="Canva Sans Bold"/>
                <a:sym typeface="Canva Sans Bold"/>
              </a:rPr>
              <a:t>Average Visits Per Month </a:t>
            </a:r>
            <a:r>
              <a:rPr lang="en-US" sz="2600">
                <a:solidFill>
                  <a:srgbClr val="007076"/>
                </a:solidFill>
                <a:latin typeface="Canva Sans"/>
                <a:ea typeface="Canva Sans"/>
                <a:cs typeface="Canva Sans"/>
                <a:sym typeface="Canva Sans"/>
              </a:rPr>
              <a:t>= 92.37M</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373366"/>
            <a:ext cx="7095840" cy="4869763"/>
          </a:xfrm>
          <a:custGeom>
            <a:avLst/>
            <a:gdLst/>
            <a:ahLst/>
            <a:cxnLst/>
            <a:rect r="r" b="b" t="t" l="l"/>
            <a:pathLst>
              <a:path h="4869763" w="7095840">
                <a:moveTo>
                  <a:pt x="0" y="0"/>
                </a:moveTo>
                <a:lnTo>
                  <a:pt x="7095840" y="0"/>
                </a:lnTo>
                <a:lnTo>
                  <a:pt x="7095840" y="4869763"/>
                </a:lnTo>
                <a:lnTo>
                  <a:pt x="0" y="4869763"/>
                </a:lnTo>
                <a:lnTo>
                  <a:pt x="0" y="0"/>
                </a:lnTo>
                <a:close/>
              </a:path>
            </a:pathLst>
          </a:custGeom>
          <a:blipFill>
            <a:blip r:embed="rId2"/>
            <a:stretch>
              <a:fillRect l="0" t="0" r="-60933" b="0"/>
            </a:stretch>
          </a:blipFill>
        </p:spPr>
      </p:sp>
      <p:grpSp>
        <p:nvGrpSpPr>
          <p:cNvPr name="Group 3" id="3"/>
          <p:cNvGrpSpPr/>
          <p:nvPr/>
        </p:nvGrpSpPr>
        <p:grpSpPr>
          <a:xfrm rot="0">
            <a:off x="0" y="0"/>
            <a:ext cx="18288000" cy="2412392"/>
            <a:chOff x="0" y="0"/>
            <a:chExt cx="4816593" cy="635363"/>
          </a:xfrm>
        </p:grpSpPr>
        <p:sp>
          <p:nvSpPr>
            <p:cNvPr name="Freeform 4" id="4"/>
            <p:cNvSpPr/>
            <p:nvPr/>
          </p:nvSpPr>
          <p:spPr>
            <a:xfrm flipH="false" flipV="false" rot="0">
              <a:off x="0" y="0"/>
              <a:ext cx="4816592" cy="635363"/>
            </a:xfrm>
            <a:custGeom>
              <a:avLst/>
              <a:gdLst/>
              <a:ahLst/>
              <a:cxnLst/>
              <a:rect r="r" b="b" t="t" l="l"/>
              <a:pathLst>
                <a:path h="635363" w="4816592">
                  <a:moveTo>
                    <a:pt x="0" y="0"/>
                  </a:moveTo>
                  <a:lnTo>
                    <a:pt x="4816592" y="0"/>
                  </a:lnTo>
                  <a:lnTo>
                    <a:pt x="4816592" y="635363"/>
                  </a:lnTo>
                  <a:lnTo>
                    <a:pt x="0" y="635363"/>
                  </a:lnTo>
                  <a:close/>
                </a:path>
              </a:pathLst>
            </a:custGeom>
            <a:solidFill>
              <a:srgbClr val="007076"/>
            </a:solidFill>
          </p:spPr>
        </p:sp>
        <p:sp>
          <p:nvSpPr>
            <p:cNvPr name="TextBox 5" id="5"/>
            <p:cNvSpPr txBox="true"/>
            <p:nvPr/>
          </p:nvSpPr>
          <p:spPr>
            <a:xfrm>
              <a:off x="0" y="-38100"/>
              <a:ext cx="4816593" cy="67346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672639" y="3858469"/>
            <a:ext cx="8823906" cy="1123950"/>
          </a:xfrm>
          <a:prstGeom prst="rect">
            <a:avLst/>
          </a:prstGeom>
        </p:spPr>
        <p:txBody>
          <a:bodyPr anchor="t" rtlCol="false" tIns="0" lIns="0" bIns="0" rIns="0">
            <a:spAutoFit/>
          </a:bodyPr>
          <a:lstStyle/>
          <a:p>
            <a:pPr algn="l" marL="431801" indent="-215900" lvl="1">
              <a:lnSpc>
                <a:spcPts val="3000"/>
              </a:lnSpc>
              <a:buFont typeface="Arial"/>
              <a:buChar char="•"/>
            </a:pPr>
            <a:r>
              <a:rPr lang="en-US" sz="2000">
                <a:solidFill>
                  <a:srgbClr val="007076"/>
                </a:solidFill>
                <a:latin typeface="Montserrat"/>
                <a:ea typeface="Montserrat"/>
                <a:cs typeface="Montserrat"/>
                <a:sym typeface="Montserrat"/>
                <a:hlinkClick r:id="rId3" tooltip="https://docs.google.com/spreadsheets/d/1DUF2isFWsqVSYhbaACYtbgcLi_YjDqpE3GLQIVgkKQg/edit#gid=69851113"/>
              </a:rPr>
              <a:t>Increasing awareness of LASIK</a:t>
            </a:r>
          </a:p>
          <a:p>
            <a:pPr algn="l" marL="431801" indent="-215900" lvl="1">
              <a:lnSpc>
                <a:spcPts val="3000"/>
              </a:lnSpc>
              <a:buFont typeface="Arial"/>
              <a:buChar char="•"/>
            </a:pPr>
            <a:r>
              <a:rPr lang="en-US" sz="2000">
                <a:solidFill>
                  <a:srgbClr val="007076"/>
                </a:solidFill>
                <a:latin typeface="Montserrat"/>
                <a:ea typeface="Montserrat"/>
                <a:cs typeface="Montserrat"/>
                <a:sym typeface="Montserrat"/>
                <a:hlinkClick r:id="rId4" tooltip="https://docs.google.com/spreadsheets/d/1DUF2isFWsqVSYhbaACYtbgcLi_YjDqpE3GLQIVgkKQg/edit#gid=69851113"/>
              </a:rPr>
              <a:t>Attracting people to consult</a:t>
            </a:r>
          </a:p>
          <a:p>
            <a:pPr algn="l" marL="431801" indent="-215900" lvl="1">
              <a:lnSpc>
                <a:spcPts val="3000"/>
              </a:lnSpc>
              <a:buFont typeface="Arial"/>
              <a:buChar char="•"/>
            </a:pPr>
            <a:r>
              <a:rPr lang="en-US" sz="2000">
                <a:solidFill>
                  <a:srgbClr val="007076"/>
                </a:solidFill>
                <a:latin typeface="Montserrat"/>
                <a:ea typeface="Montserrat"/>
                <a:cs typeface="Montserrat"/>
                <a:sym typeface="Montserrat"/>
                <a:hlinkClick r:id="rId5" tooltip="https://docs.google.com/spreadsheets/d/1DUF2isFWsqVSYhbaACYtbgcLi_YjDqpE3GLQIVgkKQg/edit#gid=69851113"/>
              </a:rPr>
              <a:t>Driving traffic to website</a:t>
            </a:r>
          </a:p>
        </p:txBody>
      </p:sp>
      <p:sp>
        <p:nvSpPr>
          <p:cNvPr name="TextBox 7" id="7"/>
          <p:cNvSpPr txBox="true"/>
          <p:nvPr/>
        </p:nvSpPr>
        <p:spPr>
          <a:xfrm rot="0">
            <a:off x="8672639" y="3227397"/>
            <a:ext cx="8823906" cy="573405"/>
          </a:xfrm>
          <a:prstGeom prst="rect">
            <a:avLst/>
          </a:prstGeom>
        </p:spPr>
        <p:txBody>
          <a:bodyPr anchor="t" rtlCol="false" tIns="0" lIns="0" bIns="0" rIns="0">
            <a:spAutoFit/>
          </a:bodyPr>
          <a:lstStyle/>
          <a:p>
            <a:pPr algn="l" marL="0" indent="0" lvl="0">
              <a:lnSpc>
                <a:spcPts val="4680"/>
              </a:lnSpc>
            </a:pPr>
            <a:r>
              <a:rPr lang="en-US" b="true" sz="3600">
                <a:solidFill>
                  <a:srgbClr val="007076"/>
                </a:solidFill>
                <a:latin typeface="Montserrat Bold"/>
                <a:ea typeface="Montserrat Bold"/>
                <a:cs typeface="Montserrat Bold"/>
                <a:sym typeface="Montserrat Bold"/>
              </a:rPr>
              <a:t>Objectives</a:t>
            </a:r>
          </a:p>
        </p:txBody>
      </p:sp>
      <p:sp>
        <p:nvSpPr>
          <p:cNvPr name="TextBox 8" id="8"/>
          <p:cNvSpPr txBox="true"/>
          <p:nvPr/>
        </p:nvSpPr>
        <p:spPr>
          <a:xfrm rot="0">
            <a:off x="8672639" y="8053901"/>
            <a:ext cx="8082516" cy="752475"/>
          </a:xfrm>
          <a:prstGeom prst="rect">
            <a:avLst/>
          </a:prstGeom>
        </p:spPr>
        <p:txBody>
          <a:bodyPr anchor="t" rtlCol="false" tIns="0" lIns="0" bIns="0" rIns="0">
            <a:spAutoFit/>
          </a:bodyPr>
          <a:lstStyle/>
          <a:p>
            <a:pPr algn="l" marL="431801" indent="-215900" lvl="1">
              <a:lnSpc>
                <a:spcPts val="3000"/>
              </a:lnSpc>
              <a:buFont typeface="Arial"/>
              <a:buChar char="•"/>
            </a:pPr>
            <a:r>
              <a:rPr lang="en-US" sz="2000">
                <a:solidFill>
                  <a:srgbClr val="007076"/>
                </a:solidFill>
                <a:latin typeface="Canva Sans"/>
                <a:ea typeface="Canva Sans"/>
                <a:cs typeface="Canva Sans"/>
                <a:sym typeface="Canva Sans"/>
                <a:hlinkClick r:id="rId6" tooltip="https://docs.google.com/spreadsheets/d/1DUF2isFWsqVSYhbaACYtbgcLi_YjDqpE3GLQIVgkKQg/edit#gid=69851113"/>
              </a:rPr>
              <a:t>Target individuals interested in eye health, vision correction, or those actively seeking information about LASIK surgery</a:t>
            </a:r>
          </a:p>
        </p:txBody>
      </p:sp>
      <p:sp>
        <p:nvSpPr>
          <p:cNvPr name="TextBox 9" id="9"/>
          <p:cNvSpPr txBox="true"/>
          <p:nvPr/>
        </p:nvSpPr>
        <p:spPr>
          <a:xfrm rot="0">
            <a:off x="8672639" y="7425618"/>
            <a:ext cx="8823906" cy="573405"/>
          </a:xfrm>
          <a:prstGeom prst="rect">
            <a:avLst/>
          </a:prstGeom>
        </p:spPr>
        <p:txBody>
          <a:bodyPr anchor="t" rtlCol="false" tIns="0" lIns="0" bIns="0" rIns="0">
            <a:spAutoFit/>
          </a:bodyPr>
          <a:lstStyle/>
          <a:p>
            <a:pPr algn="l" marL="0" indent="0" lvl="0">
              <a:lnSpc>
                <a:spcPts val="4680"/>
              </a:lnSpc>
            </a:pPr>
            <a:r>
              <a:rPr lang="en-US" b="true" sz="3600">
                <a:solidFill>
                  <a:srgbClr val="007076"/>
                </a:solidFill>
                <a:latin typeface="Montserrat Bold"/>
                <a:ea typeface="Montserrat Bold"/>
                <a:cs typeface="Montserrat Bold"/>
                <a:sym typeface="Montserrat Bold"/>
              </a:rPr>
              <a:t>Target Audience</a:t>
            </a:r>
          </a:p>
        </p:txBody>
      </p:sp>
      <p:sp>
        <p:nvSpPr>
          <p:cNvPr name="TextBox 10" id="10"/>
          <p:cNvSpPr txBox="true"/>
          <p:nvPr/>
        </p:nvSpPr>
        <p:spPr>
          <a:xfrm rot="0">
            <a:off x="8672639" y="6092058"/>
            <a:ext cx="8408728" cy="752475"/>
          </a:xfrm>
          <a:prstGeom prst="rect">
            <a:avLst/>
          </a:prstGeom>
        </p:spPr>
        <p:txBody>
          <a:bodyPr anchor="t" rtlCol="false" tIns="0" lIns="0" bIns="0" rIns="0">
            <a:spAutoFit/>
          </a:bodyPr>
          <a:lstStyle/>
          <a:p>
            <a:pPr algn="l" marL="431801" indent="-215900" lvl="1">
              <a:lnSpc>
                <a:spcPts val="3000"/>
              </a:lnSpc>
              <a:buFont typeface="Arial"/>
              <a:buChar char="•"/>
            </a:pPr>
            <a:r>
              <a:rPr lang="en-US" sz="2000">
                <a:solidFill>
                  <a:srgbClr val="007076"/>
                </a:solidFill>
                <a:latin typeface="Canva Sans"/>
                <a:ea typeface="Canva Sans"/>
                <a:cs typeface="Canva Sans"/>
                <a:sym typeface="Canva Sans"/>
                <a:hlinkClick r:id="rId7" tooltip="https://docs.google.com/spreadsheets/d/1DUF2isFWsqVSYhbaACYtbgcLi_YjDqpE3GLQIVgkKQg/edit#gid=69851113"/>
              </a:rPr>
              <a:t>Target placements on WebMD's pages related to eye health, vision correction, or LASIK surgery</a:t>
            </a:r>
          </a:p>
        </p:txBody>
      </p:sp>
      <p:sp>
        <p:nvSpPr>
          <p:cNvPr name="TextBox 11" id="11"/>
          <p:cNvSpPr txBox="true"/>
          <p:nvPr/>
        </p:nvSpPr>
        <p:spPr>
          <a:xfrm rot="0">
            <a:off x="8672639" y="5507258"/>
            <a:ext cx="8823906" cy="573405"/>
          </a:xfrm>
          <a:prstGeom prst="rect">
            <a:avLst/>
          </a:prstGeom>
        </p:spPr>
        <p:txBody>
          <a:bodyPr anchor="t" rtlCol="false" tIns="0" lIns="0" bIns="0" rIns="0">
            <a:spAutoFit/>
          </a:bodyPr>
          <a:lstStyle/>
          <a:p>
            <a:pPr algn="l" marL="0" indent="0" lvl="0">
              <a:lnSpc>
                <a:spcPts val="4680"/>
              </a:lnSpc>
            </a:pPr>
            <a:r>
              <a:rPr lang="en-US" b="true" sz="3600">
                <a:solidFill>
                  <a:srgbClr val="007076"/>
                </a:solidFill>
                <a:latin typeface="Montserrat Bold"/>
                <a:ea typeface="Montserrat Bold"/>
                <a:cs typeface="Montserrat Bold"/>
                <a:sym typeface="Montserrat Bold"/>
              </a:rPr>
              <a:t>Ad Placement</a:t>
            </a:r>
          </a:p>
        </p:txBody>
      </p:sp>
      <p:sp>
        <p:nvSpPr>
          <p:cNvPr name="TextBox 12" id="12"/>
          <p:cNvSpPr txBox="true"/>
          <p:nvPr/>
        </p:nvSpPr>
        <p:spPr>
          <a:xfrm rot="0">
            <a:off x="1253795" y="7703078"/>
            <a:ext cx="1272480" cy="240665"/>
          </a:xfrm>
          <a:prstGeom prst="rect">
            <a:avLst/>
          </a:prstGeom>
        </p:spPr>
        <p:txBody>
          <a:bodyPr anchor="t" rtlCol="false" tIns="0" lIns="0" bIns="0" rIns="0">
            <a:spAutoFit/>
          </a:bodyPr>
          <a:lstStyle/>
          <a:p>
            <a:pPr algn="ctr">
              <a:lnSpc>
                <a:spcPts val="1960"/>
              </a:lnSpc>
              <a:spcBef>
                <a:spcPct val="0"/>
              </a:spcBef>
            </a:pPr>
            <a:r>
              <a:rPr lang="en-US" sz="1400">
                <a:solidFill>
                  <a:srgbClr val="007076"/>
                </a:solidFill>
                <a:latin typeface="Open Sans Light"/>
                <a:ea typeface="Open Sans Light"/>
                <a:cs typeface="Open Sans Light"/>
                <a:sym typeface="Open Sans Light"/>
              </a:rPr>
              <a:t>source: WedMD</a:t>
            </a:r>
          </a:p>
        </p:txBody>
      </p:sp>
      <p:sp>
        <p:nvSpPr>
          <p:cNvPr name="TextBox 13" id="13"/>
          <p:cNvSpPr txBox="true"/>
          <p:nvPr/>
        </p:nvSpPr>
        <p:spPr>
          <a:xfrm rot="0">
            <a:off x="1031914" y="466157"/>
            <a:ext cx="11046712" cy="1368424"/>
          </a:xfrm>
          <a:prstGeom prst="rect">
            <a:avLst/>
          </a:prstGeom>
        </p:spPr>
        <p:txBody>
          <a:bodyPr anchor="t" rtlCol="false" tIns="0" lIns="0" bIns="0" rIns="0">
            <a:spAutoFit/>
          </a:bodyPr>
          <a:lstStyle/>
          <a:p>
            <a:pPr algn="l">
              <a:lnSpc>
                <a:spcPts val="11200"/>
              </a:lnSpc>
            </a:pPr>
            <a:r>
              <a:rPr lang="en-US" sz="8000">
                <a:solidFill>
                  <a:srgbClr val="FFFFFF"/>
                </a:solidFill>
                <a:latin typeface="Anton"/>
                <a:ea typeface="Anton"/>
                <a:cs typeface="Anton"/>
                <a:sym typeface="Anton"/>
              </a:rPr>
              <a:t>Sponsoring Ads on WebMD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9262"/>
            <a:ext cx="18288000" cy="8050643"/>
            <a:chOff x="0" y="0"/>
            <a:chExt cx="4816593" cy="2120334"/>
          </a:xfrm>
        </p:grpSpPr>
        <p:sp>
          <p:nvSpPr>
            <p:cNvPr name="Freeform 3" id="3"/>
            <p:cNvSpPr/>
            <p:nvPr/>
          </p:nvSpPr>
          <p:spPr>
            <a:xfrm flipH="false" flipV="false" rot="0">
              <a:off x="0" y="0"/>
              <a:ext cx="4816592" cy="2120334"/>
            </a:xfrm>
            <a:custGeom>
              <a:avLst/>
              <a:gdLst/>
              <a:ahLst/>
              <a:cxnLst/>
              <a:rect r="r" b="b" t="t" l="l"/>
              <a:pathLst>
                <a:path h="2120334" w="4816592">
                  <a:moveTo>
                    <a:pt x="0" y="0"/>
                  </a:moveTo>
                  <a:lnTo>
                    <a:pt x="4816592" y="0"/>
                  </a:lnTo>
                  <a:lnTo>
                    <a:pt x="4816592" y="2120334"/>
                  </a:lnTo>
                  <a:lnTo>
                    <a:pt x="0" y="2120334"/>
                  </a:lnTo>
                  <a:close/>
                </a:path>
              </a:pathLst>
            </a:custGeom>
            <a:solidFill>
              <a:srgbClr val="007076"/>
            </a:solidFill>
          </p:spPr>
        </p:sp>
        <p:sp>
          <p:nvSpPr>
            <p:cNvPr name="TextBox 4" id="4"/>
            <p:cNvSpPr txBox="true"/>
            <p:nvPr/>
          </p:nvSpPr>
          <p:spPr>
            <a:xfrm>
              <a:off x="0" y="-38100"/>
              <a:ext cx="4816593" cy="215843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1914" y="466157"/>
            <a:ext cx="11046712" cy="1368424"/>
          </a:xfrm>
          <a:prstGeom prst="rect">
            <a:avLst/>
          </a:prstGeom>
        </p:spPr>
        <p:txBody>
          <a:bodyPr anchor="t" rtlCol="false" tIns="0" lIns="0" bIns="0" rIns="0">
            <a:spAutoFit/>
          </a:bodyPr>
          <a:lstStyle/>
          <a:p>
            <a:pPr algn="l">
              <a:lnSpc>
                <a:spcPts val="11200"/>
              </a:lnSpc>
            </a:pPr>
            <a:r>
              <a:rPr lang="en-US" sz="8000">
                <a:solidFill>
                  <a:srgbClr val="007076"/>
                </a:solidFill>
                <a:latin typeface="Anton"/>
                <a:ea typeface="Anton"/>
                <a:cs typeface="Anton"/>
                <a:sym typeface="Anton"/>
              </a:rPr>
              <a:t>Sponsoring Ads on WebMD</a:t>
            </a:r>
          </a:p>
        </p:txBody>
      </p:sp>
      <p:sp>
        <p:nvSpPr>
          <p:cNvPr name="Freeform 6" id="6"/>
          <p:cNvSpPr/>
          <p:nvPr/>
        </p:nvSpPr>
        <p:spPr>
          <a:xfrm flipH="false" flipV="false" rot="0">
            <a:off x="2092216" y="4215372"/>
            <a:ext cx="8880187" cy="3786860"/>
          </a:xfrm>
          <a:custGeom>
            <a:avLst/>
            <a:gdLst/>
            <a:ahLst/>
            <a:cxnLst/>
            <a:rect r="r" b="b" t="t" l="l"/>
            <a:pathLst>
              <a:path h="3786860" w="8880187">
                <a:moveTo>
                  <a:pt x="0" y="0"/>
                </a:moveTo>
                <a:lnTo>
                  <a:pt x="8880186" y="0"/>
                </a:lnTo>
                <a:lnTo>
                  <a:pt x="8880186" y="3786860"/>
                </a:lnTo>
                <a:lnTo>
                  <a:pt x="0" y="3786860"/>
                </a:lnTo>
                <a:lnTo>
                  <a:pt x="0" y="0"/>
                </a:lnTo>
                <a:close/>
              </a:path>
            </a:pathLst>
          </a:custGeom>
          <a:blipFill>
            <a:blip r:embed="rId2"/>
            <a:stretch>
              <a:fillRect l="0" t="0" r="0" b="0"/>
            </a:stretch>
          </a:blipFill>
        </p:spPr>
      </p:sp>
      <p:sp>
        <p:nvSpPr>
          <p:cNvPr name="TextBox 7" id="7"/>
          <p:cNvSpPr txBox="true"/>
          <p:nvPr/>
        </p:nvSpPr>
        <p:spPr>
          <a:xfrm rot="0">
            <a:off x="11886997" y="4937942"/>
            <a:ext cx="4690225" cy="978614"/>
          </a:xfrm>
          <a:prstGeom prst="rect">
            <a:avLst/>
          </a:prstGeom>
        </p:spPr>
        <p:txBody>
          <a:bodyPr anchor="t" rtlCol="false" tIns="0" lIns="0" bIns="0" rIns="0">
            <a:spAutoFit/>
          </a:bodyPr>
          <a:lstStyle/>
          <a:p>
            <a:pPr algn="l" marL="0" indent="0" lvl="0">
              <a:lnSpc>
                <a:spcPts val="2569"/>
              </a:lnSpc>
              <a:spcBef>
                <a:spcPct val="0"/>
              </a:spcBef>
            </a:pPr>
            <a:r>
              <a:rPr lang="en-US" sz="2336" strike="noStrike" u="none">
                <a:solidFill>
                  <a:srgbClr val="FFFFFF"/>
                </a:solidFill>
                <a:latin typeface="Montserrat"/>
                <a:ea typeface="Montserrat"/>
                <a:cs typeface="Montserrat"/>
                <a:sym typeface="Montserrat"/>
              </a:rPr>
              <a:t>1 to 3 months (to assess performance and make necessary adjustments)</a:t>
            </a:r>
          </a:p>
        </p:txBody>
      </p:sp>
      <p:sp>
        <p:nvSpPr>
          <p:cNvPr name="TextBox 8" id="8"/>
          <p:cNvSpPr txBox="true"/>
          <p:nvPr/>
        </p:nvSpPr>
        <p:spPr>
          <a:xfrm rot="0">
            <a:off x="11820239" y="3824465"/>
            <a:ext cx="4364014" cy="939165"/>
          </a:xfrm>
          <a:prstGeom prst="rect">
            <a:avLst/>
          </a:prstGeom>
        </p:spPr>
        <p:txBody>
          <a:bodyPr anchor="t" rtlCol="false" tIns="0" lIns="0" bIns="0" rIns="0">
            <a:spAutoFit/>
          </a:bodyPr>
          <a:lstStyle/>
          <a:p>
            <a:pPr algn="l" marL="0" indent="0" lvl="0">
              <a:lnSpc>
                <a:spcPts val="3600"/>
              </a:lnSpc>
            </a:pPr>
            <a:r>
              <a:rPr lang="en-US" b="true" sz="3600" strike="noStrike" u="none">
                <a:solidFill>
                  <a:srgbClr val="FFFFFF"/>
                </a:solidFill>
                <a:latin typeface="Montserrat Bold"/>
                <a:ea typeface="Montserrat Bold"/>
                <a:cs typeface="Montserrat Bold"/>
                <a:sym typeface="Montserrat Bold"/>
              </a:rPr>
              <a:t>Campaign Duration</a:t>
            </a:r>
          </a:p>
        </p:txBody>
      </p:sp>
      <p:sp>
        <p:nvSpPr>
          <p:cNvPr name="TextBox 9" id="9"/>
          <p:cNvSpPr txBox="true"/>
          <p:nvPr/>
        </p:nvSpPr>
        <p:spPr>
          <a:xfrm rot="0">
            <a:off x="11820239" y="7583868"/>
            <a:ext cx="4175677" cy="655949"/>
          </a:xfrm>
          <a:prstGeom prst="rect">
            <a:avLst/>
          </a:prstGeom>
        </p:spPr>
        <p:txBody>
          <a:bodyPr anchor="t" rtlCol="false" tIns="0" lIns="0" bIns="0" rIns="0">
            <a:spAutoFit/>
          </a:bodyPr>
          <a:lstStyle/>
          <a:p>
            <a:pPr algn="l" marL="0" indent="0" lvl="0">
              <a:lnSpc>
                <a:spcPts val="2569"/>
              </a:lnSpc>
              <a:spcBef>
                <a:spcPct val="0"/>
              </a:spcBef>
            </a:pPr>
            <a:r>
              <a:rPr lang="en-US" sz="2336" strike="noStrike" u="none">
                <a:solidFill>
                  <a:srgbClr val="FFFFFF"/>
                </a:solidFill>
                <a:latin typeface="Montserrat"/>
                <a:ea typeface="Montserrat"/>
                <a:cs typeface="Montserrat"/>
                <a:sym typeface="Montserrat"/>
              </a:rPr>
              <a:t>Monthly budget ranging from $5,000 to $20,000</a:t>
            </a:r>
          </a:p>
        </p:txBody>
      </p:sp>
      <p:sp>
        <p:nvSpPr>
          <p:cNvPr name="TextBox 10" id="10"/>
          <p:cNvSpPr txBox="true"/>
          <p:nvPr/>
        </p:nvSpPr>
        <p:spPr>
          <a:xfrm rot="0">
            <a:off x="11820239" y="6466759"/>
            <a:ext cx="3948835" cy="939165"/>
          </a:xfrm>
          <a:prstGeom prst="rect">
            <a:avLst/>
          </a:prstGeom>
        </p:spPr>
        <p:txBody>
          <a:bodyPr anchor="t" rtlCol="false" tIns="0" lIns="0" bIns="0" rIns="0">
            <a:spAutoFit/>
          </a:bodyPr>
          <a:lstStyle/>
          <a:p>
            <a:pPr algn="l" marL="0" indent="0" lvl="0">
              <a:lnSpc>
                <a:spcPts val="3600"/>
              </a:lnSpc>
            </a:pPr>
            <a:r>
              <a:rPr lang="en-US" b="true" sz="3600" strike="noStrike" u="none">
                <a:solidFill>
                  <a:srgbClr val="FFFFFF"/>
                </a:solidFill>
                <a:latin typeface="Montserrat Bold"/>
                <a:ea typeface="Montserrat Bold"/>
                <a:cs typeface="Montserrat Bold"/>
                <a:sym typeface="Montserrat Bold"/>
              </a:rPr>
              <a:t>Budget Allocation</a:t>
            </a:r>
          </a:p>
        </p:txBody>
      </p:sp>
      <p:sp>
        <p:nvSpPr>
          <p:cNvPr name="TextBox 11" id="11"/>
          <p:cNvSpPr txBox="true"/>
          <p:nvPr/>
        </p:nvSpPr>
        <p:spPr>
          <a:xfrm rot="0">
            <a:off x="5151477" y="3729215"/>
            <a:ext cx="2761664" cy="293910"/>
          </a:xfrm>
          <a:prstGeom prst="rect">
            <a:avLst/>
          </a:prstGeom>
        </p:spPr>
        <p:txBody>
          <a:bodyPr anchor="t" rtlCol="false" tIns="0" lIns="0" bIns="0" rIns="0">
            <a:spAutoFit/>
          </a:bodyPr>
          <a:lstStyle/>
          <a:p>
            <a:pPr algn="ctr">
              <a:lnSpc>
                <a:spcPts val="2463"/>
              </a:lnSpc>
              <a:spcBef>
                <a:spcPct val="0"/>
              </a:spcBef>
            </a:pPr>
            <a:r>
              <a:rPr lang="en-US" b="true" sz="1759">
                <a:solidFill>
                  <a:srgbClr val="FFFFFF"/>
                </a:solidFill>
                <a:latin typeface="Open Sans Bold"/>
                <a:ea typeface="Open Sans Bold"/>
                <a:cs typeface="Open Sans Bold"/>
                <a:sym typeface="Open Sans Bold"/>
              </a:rPr>
              <a:t>Links to sponsor content</a:t>
            </a:r>
          </a:p>
        </p:txBody>
      </p:sp>
      <p:sp>
        <p:nvSpPr>
          <p:cNvPr name="TextBox 12" id="12"/>
          <p:cNvSpPr txBox="true"/>
          <p:nvPr/>
        </p:nvSpPr>
        <p:spPr>
          <a:xfrm rot="0">
            <a:off x="2478493" y="7233259"/>
            <a:ext cx="1272480" cy="240665"/>
          </a:xfrm>
          <a:prstGeom prst="rect">
            <a:avLst/>
          </a:prstGeom>
        </p:spPr>
        <p:txBody>
          <a:bodyPr anchor="t" rtlCol="false" tIns="0" lIns="0" bIns="0" rIns="0">
            <a:spAutoFit/>
          </a:bodyPr>
          <a:lstStyle/>
          <a:p>
            <a:pPr algn="ctr">
              <a:lnSpc>
                <a:spcPts val="1960"/>
              </a:lnSpc>
              <a:spcBef>
                <a:spcPct val="0"/>
              </a:spcBef>
            </a:pPr>
            <a:r>
              <a:rPr lang="en-US" sz="1400">
                <a:solidFill>
                  <a:srgbClr val="007076"/>
                </a:solidFill>
                <a:latin typeface="Open Sans Light"/>
                <a:ea typeface="Open Sans Light"/>
                <a:cs typeface="Open Sans Light"/>
                <a:sym typeface="Open Sans Light"/>
              </a:rPr>
              <a:t>source: WedMD</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7093" y="3378058"/>
            <a:ext cx="9032999" cy="4330056"/>
          </a:xfrm>
          <a:custGeom>
            <a:avLst/>
            <a:gdLst/>
            <a:ahLst/>
            <a:cxnLst/>
            <a:rect r="r" b="b" t="t" l="l"/>
            <a:pathLst>
              <a:path h="4330056" w="9032999">
                <a:moveTo>
                  <a:pt x="0" y="0"/>
                </a:moveTo>
                <a:lnTo>
                  <a:pt x="9032999" y="0"/>
                </a:lnTo>
                <a:lnTo>
                  <a:pt x="9032999" y="4330056"/>
                </a:lnTo>
                <a:lnTo>
                  <a:pt x="0" y="4330056"/>
                </a:lnTo>
                <a:lnTo>
                  <a:pt x="0" y="0"/>
                </a:lnTo>
                <a:close/>
              </a:path>
            </a:pathLst>
          </a:custGeom>
          <a:blipFill>
            <a:blip r:embed="rId2"/>
            <a:stretch>
              <a:fillRect l="0" t="0" r="0" b="0"/>
            </a:stretch>
          </a:blipFill>
        </p:spPr>
      </p:sp>
      <p:sp>
        <p:nvSpPr>
          <p:cNvPr name="TextBox 3" id="3"/>
          <p:cNvSpPr txBox="true"/>
          <p:nvPr/>
        </p:nvSpPr>
        <p:spPr>
          <a:xfrm rot="0">
            <a:off x="9997575" y="2931004"/>
            <a:ext cx="7427800" cy="6013123"/>
          </a:xfrm>
          <a:prstGeom prst="rect">
            <a:avLst/>
          </a:prstGeom>
        </p:spPr>
        <p:txBody>
          <a:bodyPr anchor="t" rtlCol="false" tIns="0" lIns="0" bIns="0" rIns="0">
            <a:spAutoFit/>
          </a:bodyPr>
          <a:lstStyle/>
          <a:p>
            <a:pPr algn="l" marL="0" indent="0" lvl="0">
              <a:lnSpc>
                <a:spcPts val="3189"/>
              </a:lnSpc>
            </a:pPr>
            <a:r>
              <a:rPr lang="en-US" b="true" sz="2126" u="none">
                <a:solidFill>
                  <a:srgbClr val="007076"/>
                </a:solidFill>
                <a:latin typeface="Montserrat Bold"/>
                <a:ea typeface="Montserrat Bold"/>
                <a:cs typeface="Montserrat Bold"/>
                <a:sym typeface="Montserrat Bold"/>
              </a:rPr>
              <a:t>Google Ads:</a:t>
            </a:r>
          </a:p>
          <a:p>
            <a:pPr algn="l" marL="0" indent="0" lvl="0">
              <a:lnSpc>
                <a:spcPts val="3189"/>
              </a:lnSpc>
            </a:pPr>
          </a:p>
          <a:p>
            <a:pPr algn="l" marL="459104" indent="-229552" lvl="1">
              <a:lnSpc>
                <a:spcPts val="3189"/>
              </a:lnSpc>
              <a:buFont typeface="Arial"/>
              <a:buChar char="•"/>
            </a:pPr>
            <a:r>
              <a:rPr lang="en-US" sz="2126" u="none">
                <a:solidFill>
                  <a:srgbClr val="007076"/>
                </a:solidFill>
                <a:latin typeface="Montserrat"/>
                <a:ea typeface="Montserrat"/>
                <a:cs typeface="Montserrat"/>
                <a:sym typeface="Montserrat"/>
              </a:rPr>
              <a:t>Search Campaigns: $1,000 - $5,000 per month</a:t>
            </a:r>
          </a:p>
          <a:p>
            <a:pPr algn="l" marL="459104" indent="-229552" lvl="1">
              <a:lnSpc>
                <a:spcPts val="3189"/>
              </a:lnSpc>
              <a:buFont typeface="Arial"/>
              <a:buChar char="•"/>
            </a:pPr>
            <a:r>
              <a:rPr lang="en-US" sz="2126" u="none">
                <a:solidFill>
                  <a:srgbClr val="007076"/>
                </a:solidFill>
                <a:latin typeface="Montserrat"/>
                <a:ea typeface="Montserrat"/>
                <a:cs typeface="Montserrat"/>
                <a:sym typeface="Montserrat"/>
              </a:rPr>
              <a:t>Display Campaigns: $500 - $2,000 per month</a:t>
            </a:r>
          </a:p>
          <a:p>
            <a:pPr algn="l" marL="459104" indent="-229552" lvl="1">
              <a:lnSpc>
                <a:spcPts val="3189"/>
              </a:lnSpc>
              <a:buFont typeface="Arial"/>
              <a:buChar char="•"/>
            </a:pPr>
            <a:r>
              <a:rPr lang="en-US" sz="2126" u="none">
                <a:solidFill>
                  <a:srgbClr val="007076"/>
                </a:solidFill>
                <a:latin typeface="Montserrat"/>
                <a:ea typeface="Montserrat"/>
                <a:cs typeface="Montserrat"/>
                <a:sym typeface="Montserrat"/>
              </a:rPr>
              <a:t>Remarketing Campaigns: $500 - $2,000 per month</a:t>
            </a:r>
          </a:p>
          <a:p>
            <a:pPr algn="l" marL="0" indent="0" lvl="0">
              <a:lnSpc>
                <a:spcPts val="3189"/>
              </a:lnSpc>
            </a:pPr>
          </a:p>
          <a:p>
            <a:pPr algn="l" marL="0" indent="0" lvl="0">
              <a:lnSpc>
                <a:spcPts val="3189"/>
              </a:lnSpc>
            </a:pPr>
            <a:r>
              <a:rPr lang="en-US" b="true" sz="2126" u="none">
                <a:solidFill>
                  <a:srgbClr val="007076"/>
                </a:solidFill>
                <a:latin typeface="Montserrat Bold"/>
                <a:ea typeface="Montserrat Bold"/>
                <a:cs typeface="Montserrat Bold"/>
                <a:sym typeface="Montserrat Bold"/>
              </a:rPr>
              <a:t>Social Media Advertising (FB Ads, Instagram Ads):</a:t>
            </a:r>
          </a:p>
          <a:p>
            <a:pPr algn="l" marL="0" indent="0" lvl="0">
              <a:lnSpc>
                <a:spcPts val="3189"/>
              </a:lnSpc>
            </a:pPr>
          </a:p>
          <a:p>
            <a:pPr algn="l" marL="459104" indent="-229552" lvl="1">
              <a:lnSpc>
                <a:spcPts val="3189"/>
              </a:lnSpc>
              <a:buFont typeface="Arial"/>
              <a:buChar char="•"/>
            </a:pPr>
            <a:r>
              <a:rPr lang="en-US" sz="2126" u="none">
                <a:solidFill>
                  <a:srgbClr val="007076"/>
                </a:solidFill>
                <a:latin typeface="Montserrat"/>
                <a:ea typeface="Montserrat"/>
                <a:cs typeface="Montserrat"/>
                <a:sym typeface="Montserrat"/>
              </a:rPr>
              <a:t>Facebook Ads: $500 - $3,000 per month</a:t>
            </a:r>
          </a:p>
          <a:p>
            <a:pPr algn="l" marL="459104" indent="-229552" lvl="1">
              <a:lnSpc>
                <a:spcPts val="3189"/>
              </a:lnSpc>
              <a:buFont typeface="Arial"/>
              <a:buChar char="•"/>
            </a:pPr>
            <a:r>
              <a:rPr lang="en-US" sz="2126" u="none">
                <a:solidFill>
                  <a:srgbClr val="007076"/>
                </a:solidFill>
                <a:latin typeface="Montserrat"/>
                <a:ea typeface="Montserrat"/>
                <a:cs typeface="Montserrat"/>
                <a:sym typeface="Montserrat"/>
              </a:rPr>
              <a:t>Instagram Ads: $500 - $3,000 per month</a:t>
            </a:r>
          </a:p>
          <a:p>
            <a:pPr algn="l" marL="459104" indent="-229552" lvl="1">
              <a:lnSpc>
                <a:spcPts val="3189"/>
              </a:lnSpc>
              <a:buFont typeface="Arial"/>
              <a:buChar char="•"/>
            </a:pPr>
            <a:r>
              <a:rPr lang="en-US" sz="2126" u="none">
                <a:solidFill>
                  <a:srgbClr val="007076"/>
                </a:solidFill>
                <a:latin typeface="Montserrat"/>
                <a:ea typeface="Montserrat"/>
                <a:cs typeface="Montserrat"/>
                <a:sym typeface="Montserrat"/>
              </a:rPr>
              <a:t>Combined Facebook and Instagram Ads: $1,000 - $6,000 per month</a:t>
            </a:r>
          </a:p>
          <a:p>
            <a:pPr algn="l" marL="0" indent="0" lvl="0">
              <a:lnSpc>
                <a:spcPts val="3189"/>
              </a:lnSpc>
            </a:pPr>
          </a:p>
          <a:p>
            <a:pPr algn="l" marL="0" indent="0" lvl="0">
              <a:lnSpc>
                <a:spcPts val="3189"/>
              </a:lnSpc>
            </a:pPr>
            <a:r>
              <a:rPr lang="en-US" b="true" sz="2126" u="none">
                <a:solidFill>
                  <a:srgbClr val="007076"/>
                </a:solidFill>
                <a:latin typeface="Montserrat Bold"/>
                <a:ea typeface="Montserrat Bold"/>
                <a:cs typeface="Montserrat Bold"/>
                <a:sym typeface="Montserrat Bold"/>
              </a:rPr>
              <a:t>Total Monthly Budget Range: </a:t>
            </a:r>
            <a:r>
              <a:rPr lang="en-US" sz="2126" u="none">
                <a:solidFill>
                  <a:srgbClr val="007076"/>
                </a:solidFill>
                <a:latin typeface="Montserrat"/>
                <a:ea typeface="Montserrat"/>
                <a:cs typeface="Montserrat"/>
                <a:sym typeface="Montserrat"/>
              </a:rPr>
              <a:t>$2,000 - $10,000 </a:t>
            </a:r>
          </a:p>
          <a:p>
            <a:pPr algn="l" marL="0" indent="0" lvl="0">
              <a:lnSpc>
                <a:spcPts val="3189"/>
              </a:lnSpc>
            </a:pPr>
            <a:r>
              <a:rPr lang="en-US" sz="2126" u="none">
                <a:solidFill>
                  <a:srgbClr val="007076"/>
                </a:solidFill>
                <a:latin typeface="Montserrat"/>
                <a:ea typeface="Montserrat"/>
                <a:cs typeface="Montserrat"/>
                <a:sym typeface="Montserrat"/>
              </a:rPr>
              <a:t>(or more)</a:t>
            </a:r>
          </a:p>
        </p:txBody>
      </p:sp>
      <p:sp>
        <p:nvSpPr>
          <p:cNvPr name="TextBox 4" id="4"/>
          <p:cNvSpPr txBox="true"/>
          <p:nvPr/>
        </p:nvSpPr>
        <p:spPr>
          <a:xfrm rot="0">
            <a:off x="9997575" y="1000125"/>
            <a:ext cx="7042856" cy="1142211"/>
          </a:xfrm>
          <a:prstGeom prst="rect">
            <a:avLst/>
          </a:prstGeom>
        </p:spPr>
        <p:txBody>
          <a:bodyPr anchor="t" rtlCol="false" tIns="0" lIns="0" bIns="0" rIns="0">
            <a:spAutoFit/>
          </a:bodyPr>
          <a:lstStyle/>
          <a:p>
            <a:pPr algn="just" marL="0" indent="0" lvl="0">
              <a:lnSpc>
                <a:spcPts val="3005"/>
              </a:lnSpc>
            </a:pPr>
            <a:r>
              <a:rPr lang="en-US" sz="2312">
                <a:solidFill>
                  <a:srgbClr val="007076"/>
                </a:solidFill>
                <a:latin typeface="Montserrat"/>
                <a:ea typeface="Montserrat"/>
                <a:cs typeface="Montserrat"/>
                <a:sym typeface="Montserrat"/>
              </a:rPr>
              <a:t>Invest in advertising campaigns on search engines (Google Ads) and social media platforms (Facebook Ads, Instagram Ads)</a:t>
            </a:r>
          </a:p>
        </p:txBody>
      </p:sp>
      <p:sp>
        <p:nvSpPr>
          <p:cNvPr name="TextBox 5" id="5"/>
          <p:cNvSpPr txBox="true"/>
          <p:nvPr/>
        </p:nvSpPr>
        <p:spPr>
          <a:xfrm rot="0">
            <a:off x="1031914" y="466157"/>
            <a:ext cx="11046712" cy="1368424"/>
          </a:xfrm>
          <a:prstGeom prst="rect">
            <a:avLst/>
          </a:prstGeom>
        </p:spPr>
        <p:txBody>
          <a:bodyPr anchor="t" rtlCol="false" tIns="0" lIns="0" bIns="0" rIns="0">
            <a:spAutoFit/>
          </a:bodyPr>
          <a:lstStyle/>
          <a:p>
            <a:pPr algn="l">
              <a:lnSpc>
                <a:spcPts val="11200"/>
              </a:lnSpc>
            </a:pPr>
            <a:r>
              <a:rPr lang="en-US" sz="8000">
                <a:solidFill>
                  <a:srgbClr val="FFFFFF"/>
                </a:solidFill>
                <a:latin typeface="Anton"/>
                <a:ea typeface="Anton"/>
                <a:cs typeface="Anton"/>
                <a:sym typeface="Anton"/>
              </a:rPr>
              <a:t>Paid Advertising</a:t>
            </a:r>
          </a:p>
        </p:txBody>
      </p:sp>
      <p:sp>
        <p:nvSpPr>
          <p:cNvPr name="TextBox 6" id="6"/>
          <p:cNvSpPr txBox="true"/>
          <p:nvPr/>
        </p:nvSpPr>
        <p:spPr>
          <a:xfrm rot="0">
            <a:off x="1184314" y="618557"/>
            <a:ext cx="11997821" cy="1368424"/>
          </a:xfrm>
          <a:prstGeom prst="rect">
            <a:avLst/>
          </a:prstGeom>
        </p:spPr>
        <p:txBody>
          <a:bodyPr anchor="t" rtlCol="false" tIns="0" lIns="0" bIns="0" rIns="0">
            <a:spAutoFit/>
          </a:bodyPr>
          <a:lstStyle/>
          <a:p>
            <a:pPr algn="l">
              <a:lnSpc>
                <a:spcPts val="11200"/>
              </a:lnSpc>
            </a:pPr>
            <a:r>
              <a:rPr lang="en-US" sz="8000">
                <a:solidFill>
                  <a:srgbClr val="007076"/>
                </a:solidFill>
                <a:latin typeface="Anton"/>
                <a:ea typeface="Anton"/>
                <a:cs typeface="Anton"/>
                <a:sym typeface="Anton"/>
              </a:rPr>
              <a:t>Paid Advertising</a:t>
            </a:r>
          </a:p>
        </p:txBody>
      </p:sp>
      <p:sp>
        <p:nvSpPr>
          <p:cNvPr name="AutoShape 7" id="7"/>
          <p:cNvSpPr/>
          <p:nvPr/>
        </p:nvSpPr>
        <p:spPr>
          <a:xfrm rot="0">
            <a:off x="9997575" y="2465896"/>
            <a:ext cx="1362705" cy="198407"/>
          </a:xfrm>
          <a:prstGeom prst="rect">
            <a:avLst/>
          </a:prstGeom>
          <a:solidFill>
            <a:srgbClr val="007076"/>
          </a:solid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91055" y="0"/>
            <a:ext cx="4940543" cy="10287000"/>
            <a:chOff x="0" y="0"/>
            <a:chExt cx="1301213" cy="2709333"/>
          </a:xfrm>
        </p:grpSpPr>
        <p:sp>
          <p:nvSpPr>
            <p:cNvPr name="Freeform 3" id="3"/>
            <p:cNvSpPr/>
            <p:nvPr/>
          </p:nvSpPr>
          <p:spPr>
            <a:xfrm flipH="false" flipV="false" rot="0">
              <a:off x="0" y="0"/>
              <a:ext cx="1301213" cy="2709333"/>
            </a:xfrm>
            <a:custGeom>
              <a:avLst/>
              <a:gdLst/>
              <a:ahLst/>
              <a:cxnLst/>
              <a:rect r="r" b="b" t="t" l="l"/>
              <a:pathLst>
                <a:path h="2709333" w="1301213">
                  <a:moveTo>
                    <a:pt x="0" y="0"/>
                  </a:moveTo>
                  <a:lnTo>
                    <a:pt x="1301213" y="0"/>
                  </a:lnTo>
                  <a:lnTo>
                    <a:pt x="1301213" y="2709333"/>
                  </a:lnTo>
                  <a:lnTo>
                    <a:pt x="0" y="2709333"/>
                  </a:lnTo>
                  <a:close/>
                </a:path>
              </a:pathLst>
            </a:custGeom>
            <a:solidFill>
              <a:srgbClr val="007076"/>
            </a:solidFill>
          </p:spPr>
        </p:sp>
        <p:sp>
          <p:nvSpPr>
            <p:cNvPr name="TextBox 4" id="4"/>
            <p:cNvSpPr txBox="true"/>
            <p:nvPr/>
          </p:nvSpPr>
          <p:spPr>
            <a:xfrm>
              <a:off x="0" y="-38100"/>
              <a:ext cx="130121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7247" y="2082139"/>
            <a:ext cx="7488158" cy="6122721"/>
            <a:chOff x="0" y="0"/>
            <a:chExt cx="9984211" cy="8163628"/>
          </a:xfrm>
        </p:grpSpPr>
        <p:pic>
          <p:nvPicPr>
            <p:cNvPr name="Picture 6" id="6"/>
            <p:cNvPicPr>
              <a:picLocks noChangeAspect="true"/>
            </p:cNvPicPr>
            <p:nvPr/>
          </p:nvPicPr>
          <p:blipFill>
            <a:blip r:embed="rId2"/>
            <a:srcRect l="9212" t="0" r="9212" b="0"/>
            <a:stretch>
              <a:fillRect/>
            </a:stretch>
          </p:blipFill>
          <p:spPr>
            <a:xfrm flipH="false" flipV="false">
              <a:off x="0" y="0"/>
              <a:ext cx="9984211" cy="8163628"/>
            </a:xfrm>
            <a:prstGeom prst="rect">
              <a:avLst/>
            </a:prstGeom>
          </p:spPr>
        </p:pic>
      </p:grpSp>
      <p:grpSp>
        <p:nvGrpSpPr>
          <p:cNvPr name="Group 7" id="7"/>
          <p:cNvGrpSpPr/>
          <p:nvPr/>
        </p:nvGrpSpPr>
        <p:grpSpPr>
          <a:xfrm rot="0">
            <a:off x="8131309" y="2082139"/>
            <a:ext cx="9127991" cy="6122721"/>
            <a:chOff x="0" y="0"/>
            <a:chExt cx="14544035" cy="9755605"/>
          </a:xfrm>
        </p:grpSpPr>
        <p:sp>
          <p:nvSpPr>
            <p:cNvPr name="Freeform 8" id="8"/>
            <p:cNvSpPr/>
            <p:nvPr/>
          </p:nvSpPr>
          <p:spPr>
            <a:xfrm flipH="false" flipV="false" rot="0">
              <a:off x="0" y="0"/>
              <a:ext cx="14544035" cy="9755605"/>
            </a:xfrm>
            <a:custGeom>
              <a:avLst/>
              <a:gdLst/>
              <a:ahLst/>
              <a:cxnLst/>
              <a:rect r="r" b="b" t="t" l="l"/>
              <a:pathLst>
                <a:path h="9755605" w="1454403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solidFill>
              <a:srgbClr val="1EBCB7"/>
            </a:solidFill>
          </p:spPr>
        </p:sp>
      </p:grpSp>
      <p:sp>
        <p:nvSpPr>
          <p:cNvPr name="Freeform 9" id="9"/>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3"/>
            <a:stretch>
              <a:fillRect l="0" t="0" r="0" b="0"/>
            </a:stretch>
          </a:blipFill>
        </p:spPr>
      </p:sp>
      <p:grpSp>
        <p:nvGrpSpPr>
          <p:cNvPr name="Group 10" id="10"/>
          <p:cNvGrpSpPr/>
          <p:nvPr/>
        </p:nvGrpSpPr>
        <p:grpSpPr>
          <a:xfrm rot="0">
            <a:off x="16235326" y="8974125"/>
            <a:ext cx="1023974" cy="284175"/>
            <a:chOff x="0" y="0"/>
            <a:chExt cx="1365299" cy="378900"/>
          </a:xfrm>
        </p:grpSpPr>
        <p:sp>
          <p:nvSpPr>
            <p:cNvPr name="Freeform 11" id="11"/>
            <p:cNvSpPr/>
            <p:nvPr/>
          </p:nvSpPr>
          <p:spPr>
            <a:xfrm flipH="false" flipV="false" rot="0">
              <a:off x="0"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493200" y="0"/>
              <a:ext cx="378900" cy="378900"/>
            </a:xfrm>
            <a:custGeom>
              <a:avLst/>
              <a:gdLst/>
              <a:ahLst/>
              <a:cxnLst/>
              <a:rect r="r" b="b" t="t" l="l"/>
              <a:pathLst>
                <a:path h="378900" w="378900">
                  <a:moveTo>
                    <a:pt x="0" y="0"/>
                  </a:moveTo>
                  <a:lnTo>
                    <a:pt x="378899" y="0"/>
                  </a:lnTo>
                  <a:lnTo>
                    <a:pt x="378899" y="378900"/>
                  </a:lnTo>
                  <a:lnTo>
                    <a:pt x="0" y="378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986399"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4" id="14"/>
          <p:cNvSpPr txBox="true"/>
          <p:nvPr/>
        </p:nvSpPr>
        <p:spPr>
          <a:xfrm rot="0">
            <a:off x="8496823" y="3652886"/>
            <a:ext cx="8762477" cy="51022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Conclusive Insights: Evaluating Outcomes and Forward Strategies</a:t>
            </a:r>
          </a:p>
          <a:p>
            <a:pPr algn="l">
              <a:lnSpc>
                <a:spcPts val="8049"/>
              </a:lnSpc>
            </a:pPr>
          </a:p>
        </p:txBody>
      </p:sp>
      <p:sp>
        <p:nvSpPr>
          <p:cNvPr name="TextBox 15" id="15"/>
          <p:cNvSpPr txBox="true"/>
          <p:nvPr/>
        </p:nvSpPr>
        <p:spPr>
          <a:xfrm rot="0">
            <a:off x="8496823" y="2589261"/>
            <a:ext cx="1646398"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05</a:t>
            </a:r>
          </a:p>
        </p:txBody>
      </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921080" y="1500126"/>
            <a:ext cx="3440730" cy="1621149"/>
            <a:chOff x="0" y="0"/>
            <a:chExt cx="812800" cy="382962"/>
          </a:xfrm>
        </p:grpSpPr>
        <p:sp>
          <p:nvSpPr>
            <p:cNvPr name="Freeform 3" id="3"/>
            <p:cNvSpPr/>
            <p:nvPr/>
          </p:nvSpPr>
          <p:spPr>
            <a:xfrm flipH="false" flipV="false" rot="0">
              <a:off x="0" y="0"/>
              <a:ext cx="812800" cy="382962"/>
            </a:xfrm>
            <a:custGeom>
              <a:avLst/>
              <a:gdLst/>
              <a:ahLst/>
              <a:cxnLst/>
              <a:rect r="r" b="b" t="t" l="l"/>
              <a:pathLst>
                <a:path h="382962" w="812800">
                  <a:moveTo>
                    <a:pt x="0" y="0"/>
                  </a:moveTo>
                  <a:lnTo>
                    <a:pt x="812800" y="0"/>
                  </a:lnTo>
                  <a:lnTo>
                    <a:pt x="812800" y="382962"/>
                  </a:lnTo>
                  <a:lnTo>
                    <a:pt x="0" y="382962"/>
                  </a:lnTo>
                  <a:close/>
                </a:path>
              </a:pathLst>
            </a:custGeom>
            <a:solidFill>
              <a:srgbClr val="7CD4D2"/>
            </a:solidFill>
          </p:spPr>
        </p:sp>
        <p:sp>
          <p:nvSpPr>
            <p:cNvPr name="TextBox 4" id="4"/>
            <p:cNvSpPr txBox="true"/>
            <p:nvPr/>
          </p:nvSpPr>
          <p:spPr>
            <a:xfrm>
              <a:off x="0" y="-57150"/>
              <a:ext cx="812800" cy="440112"/>
            </a:xfrm>
            <a:prstGeom prst="rect">
              <a:avLst/>
            </a:prstGeom>
          </p:spPr>
          <p:txBody>
            <a:bodyPr anchor="ctr" rtlCol="false" tIns="254000" lIns="254000" bIns="254000" rIns="254000"/>
            <a:lstStyle/>
            <a:p>
              <a:pPr algn="ctr">
                <a:lnSpc>
                  <a:spcPts val="3640"/>
                </a:lnSpc>
              </a:pPr>
              <a:r>
                <a:rPr lang="en-US" sz="2600" i="true" spc="234">
                  <a:solidFill>
                    <a:srgbClr val="FFFFFF"/>
                  </a:solidFill>
                  <a:latin typeface="Aileron Italics"/>
                  <a:ea typeface="Aileron Italics"/>
                  <a:cs typeface="Aileron Italics"/>
                  <a:sym typeface="Aileron Italics"/>
                </a:rPr>
                <a:t>UI Enhancements</a:t>
              </a:r>
            </a:p>
          </p:txBody>
        </p:sp>
      </p:grpSp>
      <p:grpSp>
        <p:nvGrpSpPr>
          <p:cNvPr name="Group 5" id="5"/>
          <p:cNvGrpSpPr/>
          <p:nvPr/>
        </p:nvGrpSpPr>
        <p:grpSpPr>
          <a:xfrm rot="0">
            <a:off x="4970199" y="1500126"/>
            <a:ext cx="950881" cy="1621149"/>
            <a:chOff x="0" y="0"/>
            <a:chExt cx="224626" cy="382962"/>
          </a:xfrm>
        </p:grpSpPr>
        <p:sp>
          <p:nvSpPr>
            <p:cNvPr name="Freeform 6" id="6"/>
            <p:cNvSpPr/>
            <p:nvPr/>
          </p:nvSpPr>
          <p:spPr>
            <a:xfrm flipH="false" flipV="false" rot="0">
              <a:off x="0" y="0"/>
              <a:ext cx="224626" cy="382962"/>
            </a:xfrm>
            <a:custGeom>
              <a:avLst/>
              <a:gdLst/>
              <a:ahLst/>
              <a:cxnLst/>
              <a:rect r="r" b="b" t="t" l="l"/>
              <a:pathLst>
                <a:path h="382962" w="224626">
                  <a:moveTo>
                    <a:pt x="0" y="0"/>
                  </a:moveTo>
                  <a:lnTo>
                    <a:pt x="224626" y="0"/>
                  </a:lnTo>
                  <a:lnTo>
                    <a:pt x="224626" y="382962"/>
                  </a:lnTo>
                  <a:lnTo>
                    <a:pt x="0" y="382962"/>
                  </a:lnTo>
                  <a:close/>
                </a:path>
              </a:pathLst>
            </a:custGeom>
            <a:solidFill>
              <a:srgbClr val="E0F4F4"/>
            </a:solidFill>
          </p:spPr>
        </p:sp>
        <p:sp>
          <p:nvSpPr>
            <p:cNvPr name="TextBox 7" id="7"/>
            <p:cNvSpPr txBox="true"/>
            <p:nvPr/>
          </p:nvSpPr>
          <p:spPr>
            <a:xfrm>
              <a:off x="0" y="-47625"/>
              <a:ext cx="224626" cy="430587"/>
            </a:xfrm>
            <a:prstGeom prst="rect">
              <a:avLst/>
            </a:prstGeom>
          </p:spPr>
          <p:txBody>
            <a:bodyPr anchor="ctr" rtlCol="false" tIns="50800" lIns="50800" bIns="50800" rIns="50800"/>
            <a:lstStyle/>
            <a:p>
              <a:pPr algn="ctr">
                <a:lnSpc>
                  <a:spcPts val="3359"/>
                </a:lnSpc>
              </a:pPr>
              <a:r>
                <a:rPr lang="en-US" b="true" sz="2400">
                  <a:solidFill>
                    <a:srgbClr val="7CD4D2"/>
                  </a:solidFill>
                  <a:latin typeface="Aileron Bold"/>
                  <a:ea typeface="Aileron Bold"/>
                  <a:cs typeface="Aileron Bold"/>
                  <a:sym typeface="Aileron Bold"/>
                </a:rPr>
                <a:t>01</a:t>
              </a:r>
            </a:p>
          </p:txBody>
        </p:sp>
      </p:grpSp>
      <p:grpSp>
        <p:nvGrpSpPr>
          <p:cNvPr name="Group 8" id="8"/>
          <p:cNvGrpSpPr/>
          <p:nvPr/>
        </p:nvGrpSpPr>
        <p:grpSpPr>
          <a:xfrm rot="0">
            <a:off x="9361810" y="1500126"/>
            <a:ext cx="7897490" cy="1621149"/>
            <a:chOff x="0" y="0"/>
            <a:chExt cx="1865616" cy="382962"/>
          </a:xfrm>
        </p:grpSpPr>
        <p:sp>
          <p:nvSpPr>
            <p:cNvPr name="Freeform 9" id="9"/>
            <p:cNvSpPr/>
            <p:nvPr/>
          </p:nvSpPr>
          <p:spPr>
            <a:xfrm flipH="false" flipV="false" rot="0">
              <a:off x="0" y="0"/>
              <a:ext cx="1865616" cy="382962"/>
            </a:xfrm>
            <a:custGeom>
              <a:avLst/>
              <a:gdLst/>
              <a:ahLst/>
              <a:cxnLst/>
              <a:rect r="r" b="b" t="t" l="l"/>
              <a:pathLst>
                <a:path h="382962" w="1865616">
                  <a:moveTo>
                    <a:pt x="0" y="0"/>
                  </a:moveTo>
                  <a:lnTo>
                    <a:pt x="1865616" y="0"/>
                  </a:lnTo>
                  <a:lnTo>
                    <a:pt x="1865616" y="382962"/>
                  </a:lnTo>
                  <a:lnTo>
                    <a:pt x="0" y="382962"/>
                  </a:lnTo>
                  <a:close/>
                </a:path>
              </a:pathLst>
            </a:custGeom>
            <a:solidFill>
              <a:srgbClr val="FFFFFF"/>
            </a:solidFill>
          </p:spPr>
        </p:sp>
        <p:sp>
          <p:nvSpPr>
            <p:cNvPr name="TextBox 10" id="10"/>
            <p:cNvSpPr txBox="true"/>
            <p:nvPr/>
          </p:nvSpPr>
          <p:spPr>
            <a:xfrm>
              <a:off x="0" y="-38100"/>
              <a:ext cx="1865616" cy="421062"/>
            </a:xfrm>
            <a:prstGeom prst="rect">
              <a:avLst/>
            </a:prstGeom>
          </p:spPr>
          <p:txBody>
            <a:bodyPr anchor="ctr" rtlCol="false" tIns="254000" lIns="254000" bIns="254000" rIns="254000"/>
            <a:lstStyle/>
            <a:p>
              <a:pPr algn="just" marL="431804" indent="-215902" lvl="1">
                <a:lnSpc>
                  <a:spcPts val="2800"/>
                </a:lnSpc>
                <a:buFont typeface="Arial"/>
                <a:buChar char="•"/>
              </a:pPr>
              <a:r>
                <a:rPr lang="en-US" sz="2000" spc="100">
                  <a:solidFill>
                    <a:srgbClr val="191919"/>
                  </a:solidFill>
                  <a:latin typeface="Montserrat"/>
                  <a:ea typeface="Montserrat"/>
                  <a:cs typeface="Montserrat"/>
                  <a:sym typeface="Montserrat"/>
                </a:rPr>
                <a:t>Keep the UI simple, clean and easy to navigate.</a:t>
              </a:r>
            </a:p>
            <a:p>
              <a:pPr algn="just" marL="431804" indent="-215902" lvl="1">
                <a:lnSpc>
                  <a:spcPts val="2800"/>
                </a:lnSpc>
                <a:buFont typeface="Arial"/>
                <a:buChar char="•"/>
              </a:pPr>
              <a:r>
                <a:rPr lang="en-US" sz="2000" spc="100">
                  <a:solidFill>
                    <a:srgbClr val="191919"/>
                  </a:solidFill>
                  <a:latin typeface="Montserrat"/>
                  <a:ea typeface="Montserrat"/>
                  <a:cs typeface="Montserrat"/>
                  <a:sym typeface="Montserrat"/>
                </a:rPr>
                <a:t>Add advanced features like chatbot, videos, sign-up forms to get more data and traffic on website</a:t>
              </a:r>
            </a:p>
          </p:txBody>
        </p:sp>
      </p:grpSp>
      <p:grpSp>
        <p:nvGrpSpPr>
          <p:cNvPr name="Group 11" id="11"/>
          <p:cNvGrpSpPr/>
          <p:nvPr/>
        </p:nvGrpSpPr>
        <p:grpSpPr>
          <a:xfrm rot="0">
            <a:off x="5921080" y="3388659"/>
            <a:ext cx="3440730" cy="1621149"/>
            <a:chOff x="0" y="0"/>
            <a:chExt cx="812800" cy="382962"/>
          </a:xfrm>
        </p:grpSpPr>
        <p:sp>
          <p:nvSpPr>
            <p:cNvPr name="Freeform 12" id="12"/>
            <p:cNvSpPr/>
            <p:nvPr/>
          </p:nvSpPr>
          <p:spPr>
            <a:xfrm flipH="false" flipV="false" rot="0">
              <a:off x="0" y="0"/>
              <a:ext cx="812800" cy="382962"/>
            </a:xfrm>
            <a:custGeom>
              <a:avLst/>
              <a:gdLst/>
              <a:ahLst/>
              <a:cxnLst/>
              <a:rect r="r" b="b" t="t" l="l"/>
              <a:pathLst>
                <a:path h="382962" w="812800">
                  <a:moveTo>
                    <a:pt x="0" y="0"/>
                  </a:moveTo>
                  <a:lnTo>
                    <a:pt x="812800" y="0"/>
                  </a:lnTo>
                  <a:lnTo>
                    <a:pt x="812800" y="382962"/>
                  </a:lnTo>
                  <a:lnTo>
                    <a:pt x="0" y="382962"/>
                  </a:lnTo>
                  <a:close/>
                </a:path>
              </a:pathLst>
            </a:custGeom>
            <a:solidFill>
              <a:srgbClr val="4AB1B4"/>
            </a:solidFill>
          </p:spPr>
        </p:sp>
        <p:sp>
          <p:nvSpPr>
            <p:cNvPr name="TextBox 13" id="13"/>
            <p:cNvSpPr txBox="true"/>
            <p:nvPr/>
          </p:nvSpPr>
          <p:spPr>
            <a:xfrm>
              <a:off x="0" y="-57150"/>
              <a:ext cx="812800" cy="440112"/>
            </a:xfrm>
            <a:prstGeom prst="rect">
              <a:avLst/>
            </a:prstGeom>
          </p:spPr>
          <p:txBody>
            <a:bodyPr anchor="ctr" rtlCol="false" tIns="254000" lIns="254000" bIns="254000" rIns="254000"/>
            <a:lstStyle/>
            <a:p>
              <a:pPr algn="ctr">
                <a:lnSpc>
                  <a:spcPts val="3640"/>
                </a:lnSpc>
              </a:pPr>
              <a:r>
                <a:rPr lang="en-US" sz="2600" i="true" spc="234">
                  <a:solidFill>
                    <a:srgbClr val="FFFFFF"/>
                  </a:solidFill>
                  <a:latin typeface="Aileron Italics"/>
                  <a:ea typeface="Aileron Italics"/>
                  <a:cs typeface="Aileron Italics"/>
                  <a:sym typeface="Aileron Italics"/>
                </a:rPr>
                <a:t>Social &amp; Search Media</a:t>
              </a:r>
            </a:p>
          </p:txBody>
        </p:sp>
      </p:grpSp>
      <p:grpSp>
        <p:nvGrpSpPr>
          <p:cNvPr name="Group 14" id="14"/>
          <p:cNvGrpSpPr/>
          <p:nvPr/>
        </p:nvGrpSpPr>
        <p:grpSpPr>
          <a:xfrm rot="0">
            <a:off x="4970199" y="3388659"/>
            <a:ext cx="950881" cy="1621149"/>
            <a:chOff x="0" y="0"/>
            <a:chExt cx="224626" cy="382962"/>
          </a:xfrm>
        </p:grpSpPr>
        <p:sp>
          <p:nvSpPr>
            <p:cNvPr name="Freeform 15" id="15"/>
            <p:cNvSpPr/>
            <p:nvPr/>
          </p:nvSpPr>
          <p:spPr>
            <a:xfrm flipH="false" flipV="false" rot="0">
              <a:off x="0" y="0"/>
              <a:ext cx="224626" cy="382962"/>
            </a:xfrm>
            <a:custGeom>
              <a:avLst/>
              <a:gdLst/>
              <a:ahLst/>
              <a:cxnLst/>
              <a:rect r="r" b="b" t="t" l="l"/>
              <a:pathLst>
                <a:path h="382962" w="224626">
                  <a:moveTo>
                    <a:pt x="0" y="0"/>
                  </a:moveTo>
                  <a:lnTo>
                    <a:pt x="224626" y="0"/>
                  </a:lnTo>
                  <a:lnTo>
                    <a:pt x="224626" y="382962"/>
                  </a:lnTo>
                  <a:lnTo>
                    <a:pt x="0" y="382962"/>
                  </a:lnTo>
                  <a:close/>
                </a:path>
              </a:pathLst>
            </a:custGeom>
            <a:solidFill>
              <a:srgbClr val="D2F1F1"/>
            </a:solidFill>
          </p:spPr>
        </p:sp>
        <p:sp>
          <p:nvSpPr>
            <p:cNvPr name="TextBox 16" id="16"/>
            <p:cNvSpPr txBox="true"/>
            <p:nvPr/>
          </p:nvSpPr>
          <p:spPr>
            <a:xfrm>
              <a:off x="0" y="-47625"/>
              <a:ext cx="224626" cy="430587"/>
            </a:xfrm>
            <a:prstGeom prst="rect">
              <a:avLst/>
            </a:prstGeom>
          </p:spPr>
          <p:txBody>
            <a:bodyPr anchor="ctr" rtlCol="false" tIns="50800" lIns="50800" bIns="50800" rIns="50800"/>
            <a:lstStyle/>
            <a:p>
              <a:pPr algn="ctr">
                <a:lnSpc>
                  <a:spcPts val="3359"/>
                </a:lnSpc>
              </a:pPr>
              <a:r>
                <a:rPr lang="en-US" b="true" sz="2400">
                  <a:solidFill>
                    <a:srgbClr val="4AB1B4"/>
                  </a:solidFill>
                  <a:latin typeface="Aileron Bold"/>
                  <a:ea typeface="Aileron Bold"/>
                  <a:cs typeface="Aileron Bold"/>
                  <a:sym typeface="Aileron Bold"/>
                </a:rPr>
                <a:t>02</a:t>
              </a:r>
            </a:p>
          </p:txBody>
        </p:sp>
      </p:grpSp>
      <p:grpSp>
        <p:nvGrpSpPr>
          <p:cNvPr name="Group 17" id="17"/>
          <p:cNvGrpSpPr/>
          <p:nvPr/>
        </p:nvGrpSpPr>
        <p:grpSpPr>
          <a:xfrm rot="0">
            <a:off x="9361810" y="3388659"/>
            <a:ext cx="7897490" cy="2047164"/>
            <a:chOff x="0" y="0"/>
            <a:chExt cx="1865616" cy="483599"/>
          </a:xfrm>
        </p:grpSpPr>
        <p:sp>
          <p:nvSpPr>
            <p:cNvPr name="Freeform 18" id="18"/>
            <p:cNvSpPr/>
            <p:nvPr/>
          </p:nvSpPr>
          <p:spPr>
            <a:xfrm flipH="false" flipV="false" rot="0">
              <a:off x="0" y="0"/>
              <a:ext cx="1865616" cy="483599"/>
            </a:xfrm>
            <a:custGeom>
              <a:avLst/>
              <a:gdLst/>
              <a:ahLst/>
              <a:cxnLst/>
              <a:rect r="r" b="b" t="t" l="l"/>
              <a:pathLst>
                <a:path h="483599" w="1865616">
                  <a:moveTo>
                    <a:pt x="0" y="0"/>
                  </a:moveTo>
                  <a:lnTo>
                    <a:pt x="1865616" y="0"/>
                  </a:lnTo>
                  <a:lnTo>
                    <a:pt x="1865616" y="483599"/>
                  </a:lnTo>
                  <a:lnTo>
                    <a:pt x="0" y="483599"/>
                  </a:lnTo>
                  <a:close/>
                </a:path>
              </a:pathLst>
            </a:custGeom>
            <a:solidFill>
              <a:srgbClr val="FFFFFF"/>
            </a:solidFill>
          </p:spPr>
        </p:sp>
        <p:sp>
          <p:nvSpPr>
            <p:cNvPr name="TextBox 19" id="19"/>
            <p:cNvSpPr txBox="true"/>
            <p:nvPr/>
          </p:nvSpPr>
          <p:spPr>
            <a:xfrm>
              <a:off x="0" y="-38100"/>
              <a:ext cx="1865616" cy="521699"/>
            </a:xfrm>
            <a:prstGeom prst="rect">
              <a:avLst/>
            </a:prstGeom>
          </p:spPr>
          <p:txBody>
            <a:bodyPr anchor="ctr" rtlCol="false" tIns="254000" lIns="254000" bIns="254000" rIns="254000"/>
            <a:lstStyle/>
            <a:p>
              <a:pPr algn="just" marL="431801" indent="-215900" lvl="1">
                <a:lnSpc>
                  <a:spcPts val="2800"/>
                </a:lnSpc>
                <a:buFont typeface="Arial"/>
                <a:buChar char="•"/>
              </a:pPr>
              <a:r>
                <a:rPr lang="en-US" sz="2000" spc="100">
                  <a:solidFill>
                    <a:srgbClr val="191919"/>
                  </a:solidFill>
                  <a:latin typeface="Montserrat"/>
                  <a:ea typeface="Montserrat"/>
                  <a:cs typeface="Montserrat"/>
                  <a:sym typeface="Montserrat"/>
                </a:rPr>
                <a:t>Enhance social media presence for both the business and Dr.Khosrof</a:t>
              </a:r>
            </a:p>
            <a:p>
              <a:pPr algn="just" marL="431801" indent="-215900" lvl="1">
                <a:lnSpc>
                  <a:spcPts val="2800"/>
                </a:lnSpc>
                <a:buFont typeface="Arial"/>
                <a:buChar char="•"/>
              </a:pPr>
              <a:r>
                <a:rPr lang="en-US" sz="2000" spc="100">
                  <a:solidFill>
                    <a:srgbClr val="191919"/>
                  </a:solidFill>
                  <a:latin typeface="Montserrat"/>
                  <a:ea typeface="Montserrat"/>
                  <a:cs typeface="Montserrat"/>
                  <a:sym typeface="Montserrat"/>
                </a:rPr>
                <a:t>Improve SEO</a:t>
              </a:r>
            </a:p>
            <a:p>
              <a:pPr algn="just">
                <a:lnSpc>
                  <a:spcPts val="2800"/>
                </a:lnSpc>
              </a:pPr>
            </a:p>
          </p:txBody>
        </p:sp>
      </p:grpSp>
      <p:grpSp>
        <p:nvGrpSpPr>
          <p:cNvPr name="Group 20" id="20"/>
          <p:cNvGrpSpPr/>
          <p:nvPr/>
        </p:nvGrpSpPr>
        <p:grpSpPr>
          <a:xfrm rot="0">
            <a:off x="5921080" y="5277192"/>
            <a:ext cx="3440730" cy="1621149"/>
            <a:chOff x="0" y="0"/>
            <a:chExt cx="812800" cy="382962"/>
          </a:xfrm>
        </p:grpSpPr>
        <p:sp>
          <p:nvSpPr>
            <p:cNvPr name="Freeform 21" id="21"/>
            <p:cNvSpPr/>
            <p:nvPr/>
          </p:nvSpPr>
          <p:spPr>
            <a:xfrm flipH="false" flipV="false" rot="0">
              <a:off x="0" y="0"/>
              <a:ext cx="812800" cy="382962"/>
            </a:xfrm>
            <a:custGeom>
              <a:avLst/>
              <a:gdLst/>
              <a:ahLst/>
              <a:cxnLst/>
              <a:rect r="r" b="b" t="t" l="l"/>
              <a:pathLst>
                <a:path h="382962" w="812800">
                  <a:moveTo>
                    <a:pt x="0" y="0"/>
                  </a:moveTo>
                  <a:lnTo>
                    <a:pt x="812800" y="0"/>
                  </a:lnTo>
                  <a:lnTo>
                    <a:pt x="812800" y="382962"/>
                  </a:lnTo>
                  <a:lnTo>
                    <a:pt x="0" y="382962"/>
                  </a:lnTo>
                  <a:close/>
                </a:path>
              </a:pathLst>
            </a:custGeom>
            <a:solidFill>
              <a:srgbClr val="00949D"/>
            </a:solidFill>
          </p:spPr>
        </p:sp>
        <p:sp>
          <p:nvSpPr>
            <p:cNvPr name="TextBox 22" id="22"/>
            <p:cNvSpPr txBox="true"/>
            <p:nvPr/>
          </p:nvSpPr>
          <p:spPr>
            <a:xfrm>
              <a:off x="0" y="-57150"/>
              <a:ext cx="812800" cy="440112"/>
            </a:xfrm>
            <a:prstGeom prst="rect">
              <a:avLst/>
            </a:prstGeom>
          </p:spPr>
          <p:txBody>
            <a:bodyPr anchor="ctr" rtlCol="false" tIns="254000" lIns="254000" bIns="254000" rIns="254000"/>
            <a:lstStyle/>
            <a:p>
              <a:pPr algn="ctr">
                <a:lnSpc>
                  <a:spcPts val="3640"/>
                </a:lnSpc>
              </a:pPr>
              <a:r>
                <a:rPr lang="en-US" sz="2600" i="true" spc="234">
                  <a:solidFill>
                    <a:srgbClr val="FFFFFF"/>
                  </a:solidFill>
                  <a:latin typeface="Aileron Italics"/>
                  <a:ea typeface="Aileron Italics"/>
                  <a:cs typeface="Aileron Italics"/>
                  <a:sym typeface="Aileron Italics"/>
                </a:rPr>
                <a:t>KPI</a:t>
              </a:r>
            </a:p>
          </p:txBody>
        </p:sp>
      </p:grpSp>
      <p:grpSp>
        <p:nvGrpSpPr>
          <p:cNvPr name="Group 23" id="23"/>
          <p:cNvGrpSpPr/>
          <p:nvPr/>
        </p:nvGrpSpPr>
        <p:grpSpPr>
          <a:xfrm rot="0">
            <a:off x="4970199" y="5277192"/>
            <a:ext cx="950881" cy="1621149"/>
            <a:chOff x="0" y="0"/>
            <a:chExt cx="224626" cy="382962"/>
          </a:xfrm>
        </p:grpSpPr>
        <p:sp>
          <p:nvSpPr>
            <p:cNvPr name="Freeform 24" id="24"/>
            <p:cNvSpPr/>
            <p:nvPr/>
          </p:nvSpPr>
          <p:spPr>
            <a:xfrm flipH="false" flipV="false" rot="0">
              <a:off x="0" y="0"/>
              <a:ext cx="224626" cy="382962"/>
            </a:xfrm>
            <a:custGeom>
              <a:avLst/>
              <a:gdLst/>
              <a:ahLst/>
              <a:cxnLst/>
              <a:rect r="r" b="b" t="t" l="l"/>
              <a:pathLst>
                <a:path h="382962" w="224626">
                  <a:moveTo>
                    <a:pt x="0" y="0"/>
                  </a:moveTo>
                  <a:lnTo>
                    <a:pt x="224626" y="0"/>
                  </a:lnTo>
                  <a:lnTo>
                    <a:pt x="224626" y="382962"/>
                  </a:lnTo>
                  <a:lnTo>
                    <a:pt x="0" y="382962"/>
                  </a:lnTo>
                  <a:close/>
                </a:path>
              </a:pathLst>
            </a:custGeom>
            <a:solidFill>
              <a:srgbClr val="6CE5E8"/>
            </a:solidFill>
          </p:spPr>
        </p:sp>
        <p:sp>
          <p:nvSpPr>
            <p:cNvPr name="TextBox 25" id="25"/>
            <p:cNvSpPr txBox="true"/>
            <p:nvPr/>
          </p:nvSpPr>
          <p:spPr>
            <a:xfrm>
              <a:off x="0" y="-47625"/>
              <a:ext cx="224626" cy="430587"/>
            </a:xfrm>
            <a:prstGeom prst="rect">
              <a:avLst/>
            </a:prstGeom>
          </p:spPr>
          <p:txBody>
            <a:bodyPr anchor="ctr" rtlCol="false" tIns="50800" lIns="50800" bIns="50800" rIns="50800"/>
            <a:lstStyle/>
            <a:p>
              <a:pPr algn="ctr">
                <a:lnSpc>
                  <a:spcPts val="3359"/>
                </a:lnSpc>
              </a:pPr>
              <a:r>
                <a:rPr lang="en-US" b="true" sz="2400">
                  <a:solidFill>
                    <a:srgbClr val="37C9EF"/>
                  </a:solidFill>
                  <a:latin typeface="Aileron Bold"/>
                  <a:ea typeface="Aileron Bold"/>
                  <a:cs typeface="Aileron Bold"/>
                  <a:sym typeface="Aileron Bold"/>
                </a:rPr>
                <a:t>03</a:t>
              </a:r>
            </a:p>
          </p:txBody>
        </p:sp>
      </p:grpSp>
      <p:grpSp>
        <p:nvGrpSpPr>
          <p:cNvPr name="Group 26" id="26"/>
          <p:cNvGrpSpPr/>
          <p:nvPr/>
        </p:nvGrpSpPr>
        <p:grpSpPr>
          <a:xfrm rot="0">
            <a:off x="9361810" y="5277192"/>
            <a:ext cx="7459340" cy="1621149"/>
            <a:chOff x="0" y="0"/>
            <a:chExt cx="1762112" cy="382962"/>
          </a:xfrm>
        </p:grpSpPr>
        <p:sp>
          <p:nvSpPr>
            <p:cNvPr name="Freeform 27" id="27"/>
            <p:cNvSpPr/>
            <p:nvPr/>
          </p:nvSpPr>
          <p:spPr>
            <a:xfrm flipH="false" flipV="false" rot="0">
              <a:off x="0" y="0"/>
              <a:ext cx="1762112" cy="382962"/>
            </a:xfrm>
            <a:custGeom>
              <a:avLst/>
              <a:gdLst/>
              <a:ahLst/>
              <a:cxnLst/>
              <a:rect r="r" b="b" t="t" l="l"/>
              <a:pathLst>
                <a:path h="382962" w="1762112">
                  <a:moveTo>
                    <a:pt x="0" y="0"/>
                  </a:moveTo>
                  <a:lnTo>
                    <a:pt x="1762112" y="0"/>
                  </a:lnTo>
                  <a:lnTo>
                    <a:pt x="1762112" y="382962"/>
                  </a:lnTo>
                  <a:lnTo>
                    <a:pt x="0" y="382962"/>
                  </a:lnTo>
                  <a:close/>
                </a:path>
              </a:pathLst>
            </a:custGeom>
            <a:solidFill>
              <a:srgbClr val="FFFFFF"/>
            </a:solidFill>
          </p:spPr>
        </p:sp>
        <p:sp>
          <p:nvSpPr>
            <p:cNvPr name="TextBox 28" id="28"/>
            <p:cNvSpPr txBox="true"/>
            <p:nvPr/>
          </p:nvSpPr>
          <p:spPr>
            <a:xfrm>
              <a:off x="0" y="-38100"/>
              <a:ext cx="1762112" cy="421062"/>
            </a:xfrm>
            <a:prstGeom prst="rect">
              <a:avLst/>
            </a:prstGeom>
          </p:spPr>
          <p:txBody>
            <a:bodyPr anchor="ctr" rtlCol="false" tIns="254000" lIns="254000" bIns="254000" rIns="254000"/>
            <a:lstStyle/>
            <a:p>
              <a:pPr algn="just" marL="431801" indent="-215900" lvl="1">
                <a:lnSpc>
                  <a:spcPts val="2800"/>
                </a:lnSpc>
                <a:buFont typeface="Arial"/>
                <a:buChar char="•"/>
              </a:pPr>
              <a:r>
                <a:rPr lang="en-US" sz="2000" spc="100">
                  <a:solidFill>
                    <a:srgbClr val="191919"/>
                  </a:solidFill>
                  <a:latin typeface="Montserrat"/>
                  <a:ea typeface="Montserrat"/>
                  <a:cs typeface="Montserrat"/>
                  <a:sym typeface="Montserrat"/>
                </a:rPr>
                <a:t>Optimize Ilovelasik.com, driving growth through targeted strategies and integrated Google Analytics tracking.</a:t>
              </a:r>
            </a:p>
          </p:txBody>
        </p:sp>
      </p:grpSp>
      <p:grpSp>
        <p:nvGrpSpPr>
          <p:cNvPr name="Group 29" id="29"/>
          <p:cNvGrpSpPr/>
          <p:nvPr/>
        </p:nvGrpSpPr>
        <p:grpSpPr>
          <a:xfrm rot="0">
            <a:off x="5921080" y="7165725"/>
            <a:ext cx="3440730" cy="1621149"/>
            <a:chOff x="0" y="0"/>
            <a:chExt cx="812800" cy="382962"/>
          </a:xfrm>
        </p:grpSpPr>
        <p:sp>
          <p:nvSpPr>
            <p:cNvPr name="Freeform 30" id="30"/>
            <p:cNvSpPr/>
            <p:nvPr/>
          </p:nvSpPr>
          <p:spPr>
            <a:xfrm flipH="false" flipV="false" rot="0">
              <a:off x="0" y="0"/>
              <a:ext cx="812800" cy="382962"/>
            </a:xfrm>
            <a:custGeom>
              <a:avLst/>
              <a:gdLst/>
              <a:ahLst/>
              <a:cxnLst/>
              <a:rect r="r" b="b" t="t" l="l"/>
              <a:pathLst>
                <a:path h="382962" w="812800">
                  <a:moveTo>
                    <a:pt x="0" y="0"/>
                  </a:moveTo>
                  <a:lnTo>
                    <a:pt x="812800" y="0"/>
                  </a:lnTo>
                  <a:lnTo>
                    <a:pt x="812800" y="382962"/>
                  </a:lnTo>
                  <a:lnTo>
                    <a:pt x="0" y="382962"/>
                  </a:lnTo>
                  <a:close/>
                </a:path>
              </a:pathLst>
            </a:custGeom>
            <a:solidFill>
              <a:srgbClr val="007076"/>
            </a:solidFill>
          </p:spPr>
        </p:sp>
        <p:sp>
          <p:nvSpPr>
            <p:cNvPr name="TextBox 31" id="31"/>
            <p:cNvSpPr txBox="true"/>
            <p:nvPr/>
          </p:nvSpPr>
          <p:spPr>
            <a:xfrm>
              <a:off x="0" y="-57150"/>
              <a:ext cx="812800" cy="440112"/>
            </a:xfrm>
            <a:prstGeom prst="rect">
              <a:avLst/>
            </a:prstGeom>
          </p:spPr>
          <p:txBody>
            <a:bodyPr anchor="ctr" rtlCol="false" tIns="254000" lIns="254000" bIns="254000" rIns="254000"/>
            <a:lstStyle/>
            <a:p>
              <a:pPr algn="ctr">
                <a:lnSpc>
                  <a:spcPts val="3640"/>
                </a:lnSpc>
              </a:pPr>
              <a:r>
                <a:rPr lang="en-US" sz="2600" i="true" spc="234">
                  <a:solidFill>
                    <a:srgbClr val="FFFFFF"/>
                  </a:solidFill>
                  <a:latin typeface="Aileron Italics"/>
                  <a:ea typeface="Aileron Italics"/>
                  <a:cs typeface="Aileron Italics"/>
                  <a:sym typeface="Aileron Italics"/>
                </a:rPr>
                <a:t>Marketing </a:t>
              </a:r>
            </a:p>
            <a:p>
              <a:pPr algn="ctr">
                <a:lnSpc>
                  <a:spcPts val="3640"/>
                </a:lnSpc>
              </a:pPr>
              <a:r>
                <a:rPr lang="en-US" sz="2600" i="true" spc="234">
                  <a:solidFill>
                    <a:srgbClr val="FFFFFF"/>
                  </a:solidFill>
                  <a:latin typeface="Aileron Italics"/>
                  <a:ea typeface="Aileron Italics"/>
                  <a:cs typeface="Aileron Italics"/>
                  <a:sym typeface="Aileron Italics"/>
                </a:rPr>
                <a:t>Strategies</a:t>
              </a:r>
            </a:p>
          </p:txBody>
        </p:sp>
      </p:grpSp>
      <p:grpSp>
        <p:nvGrpSpPr>
          <p:cNvPr name="Group 32" id="32"/>
          <p:cNvGrpSpPr/>
          <p:nvPr/>
        </p:nvGrpSpPr>
        <p:grpSpPr>
          <a:xfrm rot="0">
            <a:off x="4970199" y="7165725"/>
            <a:ext cx="950881" cy="1621149"/>
            <a:chOff x="0" y="0"/>
            <a:chExt cx="224626" cy="382962"/>
          </a:xfrm>
        </p:grpSpPr>
        <p:sp>
          <p:nvSpPr>
            <p:cNvPr name="Freeform 33" id="33"/>
            <p:cNvSpPr/>
            <p:nvPr/>
          </p:nvSpPr>
          <p:spPr>
            <a:xfrm flipH="false" flipV="false" rot="0">
              <a:off x="0" y="0"/>
              <a:ext cx="224626" cy="382962"/>
            </a:xfrm>
            <a:custGeom>
              <a:avLst/>
              <a:gdLst/>
              <a:ahLst/>
              <a:cxnLst/>
              <a:rect r="r" b="b" t="t" l="l"/>
              <a:pathLst>
                <a:path h="382962" w="224626">
                  <a:moveTo>
                    <a:pt x="0" y="0"/>
                  </a:moveTo>
                  <a:lnTo>
                    <a:pt x="224626" y="0"/>
                  </a:lnTo>
                  <a:lnTo>
                    <a:pt x="224626" y="382962"/>
                  </a:lnTo>
                  <a:lnTo>
                    <a:pt x="0" y="382962"/>
                  </a:lnTo>
                  <a:close/>
                </a:path>
              </a:pathLst>
            </a:custGeom>
            <a:solidFill>
              <a:srgbClr val="7CD4D2"/>
            </a:solidFill>
          </p:spPr>
        </p:sp>
        <p:sp>
          <p:nvSpPr>
            <p:cNvPr name="TextBox 34" id="34"/>
            <p:cNvSpPr txBox="true"/>
            <p:nvPr/>
          </p:nvSpPr>
          <p:spPr>
            <a:xfrm>
              <a:off x="0" y="-47625"/>
              <a:ext cx="224626" cy="430587"/>
            </a:xfrm>
            <a:prstGeom prst="rect">
              <a:avLst/>
            </a:prstGeom>
          </p:spPr>
          <p:txBody>
            <a:bodyPr anchor="ctr" rtlCol="false" tIns="50800" lIns="50800" bIns="50800" rIns="50800"/>
            <a:lstStyle/>
            <a:p>
              <a:pPr algn="ctr">
                <a:lnSpc>
                  <a:spcPts val="3359"/>
                </a:lnSpc>
              </a:pPr>
              <a:r>
                <a:rPr lang="en-US" b="true" sz="2400">
                  <a:solidFill>
                    <a:srgbClr val="2C92D5"/>
                  </a:solidFill>
                  <a:latin typeface="Aileron Bold"/>
                  <a:ea typeface="Aileron Bold"/>
                  <a:cs typeface="Aileron Bold"/>
                  <a:sym typeface="Aileron Bold"/>
                </a:rPr>
                <a:t>04</a:t>
              </a:r>
            </a:p>
          </p:txBody>
        </p:sp>
      </p:grpSp>
      <p:grpSp>
        <p:nvGrpSpPr>
          <p:cNvPr name="Group 35" id="35"/>
          <p:cNvGrpSpPr/>
          <p:nvPr/>
        </p:nvGrpSpPr>
        <p:grpSpPr>
          <a:xfrm rot="0">
            <a:off x="9361810" y="7165725"/>
            <a:ext cx="7897490" cy="1621149"/>
            <a:chOff x="0" y="0"/>
            <a:chExt cx="1865616" cy="382962"/>
          </a:xfrm>
        </p:grpSpPr>
        <p:sp>
          <p:nvSpPr>
            <p:cNvPr name="Freeform 36" id="36"/>
            <p:cNvSpPr/>
            <p:nvPr/>
          </p:nvSpPr>
          <p:spPr>
            <a:xfrm flipH="false" flipV="false" rot="0">
              <a:off x="0" y="0"/>
              <a:ext cx="1865616" cy="382962"/>
            </a:xfrm>
            <a:custGeom>
              <a:avLst/>
              <a:gdLst/>
              <a:ahLst/>
              <a:cxnLst/>
              <a:rect r="r" b="b" t="t" l="l"/>
              <a:pathLst>
                <a:path h="382962" w="1865616">
                  <a:moveTo>
                    <a:pt x="0" y="0"/>
                  </a:moveTo>
                  <a:lnTo>
                    <a:pt x="1865616" y="0"/>
                  </a:lnTo>
                  <a:lnTo>
                    <a:pt x="1865616" y="382962"/>
                  </a:lnTo>
                  <a:lnTo>
                    <a:pt x="0" y="382962"/>
                  </a:lnTo>
                  <a:close/>
                </a:path>
              </a:pathLst>
            </a:custGeom>
            <a:solidFill>
              <a:srgbClr val="FFFFFF"/>
            </a:solidFill>
          </p:spPr>
        </p:sp>
        <p:sp>
          <p:nvSpPr>
            <p:cNvPr name="TextBox 37" id="37"/>
            <p:cNvSpPr txBox="true"/>
            <p:nvPr/>
          </p:nvSpPr>
          <p:spPr>
            <a:xfrm>
              <a:off x="0" y="-38100"/>
              <a:ext cx="1865616" cy="421062"/>
            </a:xfrm>
            <a:prstGeom prst="rect">
              <a:avLst/>
            </a:prstGeom>
          </p:spPr>
          <p:txBody>
            <a:bodyPr anchor="ctr" rtlCol="false" tIns="254000" lIns="254000" bIns="254000" rIns="254000"/>
            <a:lstStyle/>
            <a:p>
              <a:pPr algn="just" marL="431801" indent="-215900" lvl="1">
                <a:lnSpc>
                  <a:spcPts val="2800"/>
                </a:lnSpc>
                <a:buFont typeface="Arial"/>
                <a:buChar char="•"/>
              </a:pPr>
              <a:r>
                <a:rPr lang="en-US" sz="2000" spc="100">
                  <a:solidFill>
                    <a:srgbClr val="191919"/>
                  </a:solidFill>
                  <a:latin typeface="Montserrat"/>
                  <a:ea typeface="Montserrat"/>
                  <a:cs typeface="Montserrat"/>
                  <a:sym typeface="Montserrat"/>
                </a:rPr>
                <a:t>Sponsoring Ads will help drive traffic to the website and increase awareness.</a:t>
              </a:r>
            </a:p>
          </p:txBody>
        </p:sp>
      </p:grpSp>
      <p:grpSp>
        <p:nvGrpSpPr>
          <p:cNvPr name="Group 38" id="38"/>
          <p:cNvGrpSpPr/>
          <p:nvPr/>
        </p:nvGrpSpPr>
        <p:grpSpPr>
          <a:xfrm rot="0">
            <a:off x="439528" y="4450269"/>
            <a:ext cx="4090615" cy="1386463"/>
            <a:chOff x="0" y="0"/>
            <a:chExt cx="5454153" cy="1848617"/>
          </a:xfrm>
        </p:grpSpPr>
        <p:sp>
          <p:nvSpPr>
            <p:cNvPr name="TextBox 39" id="39"/>
            <p:cNvSpPr txBox="true"/>
            <p:nvPr/>
          </p:nvSpPr>
          <p:spPr>
            <a:xfrm rot="0">
              <a:off x="0" y="-95250"/>
              <a:ext cx="5454153" cy="1120903"/>
            </a:xfrm>
            <a:prstGeom prst="rect">
              <a:avLst/>
            </a:prstGeom>
          </p:spPr>
          <p:txBody>
            <a:bodyPr anchor="t" rtlCol="false" tIns="0" lIns="0" bIns="0" rIns="0">
              <a:spAutoFit/>
            </a:bodyPr>
            <a:lstStyle/>
            <a:p>
              <a:pPr algn="ctr">
                <a:lnSpc>
                  <a:spcPts val="7037"/>
                </a:lnSpc>
              </a:pPr>
              <a:r>
                <a:rPr lang="en-US" b="true" sz="5099" spc="152">
                  <a:solidFill>
                    <a:srgbClr val="191919"/>
                  </a:solidFill>
                  <a:latin typeface="Aileron Ultra-Bold"/>
                  <a:ea typeface="Aileron Ultra-Bold"/>
                  <a:cs typeface="Aileron Ultra-Bold"/>
                  <a:sym typeface="Aileron Ultra-Bold"/>
                </a:rPr>
                <a:t>Summary</a:t>
              </a:r>
            </a:p>
          </p:txBody>
        </p:sp>
        <p:sp>
          <p:nvSpPr>
            <p:cNvPr name="TextBox 40" id="40"/>
            <p:cNvSpPr txBox="true"/>
            <p:nvPr/>
          </p:nvSpPr>
          <p:spPr>
            <a:xfrm rot="0">
              <a:off x="0" y="1336384"/>
              <a:ext cx="5454153" cy="512233"/>
            </a:xfrm>
            <a:prstGeom prst="rect">
              <a:avLst/>
            </a:prstGeom>
          </p:spPr>
          <p:txBody>
            <a:bodyPr anchor="t" rtlCol="false" tIns="0" lIns="0" bIns="0" rIns="0">
              <a:spAutoFit/>
            </a:bodyPr>
            <a:lstStyle/>
            <a:p>
              <a:pPr algn="ctr">
                <a:lnSpc>
                  <a:spcPts val="3500"/>
                </a:lnSpc>
              </a:pPr>
            </a:p>
          </p:txBody>
        </p:sp>
      </p:gr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3298569"/>
            <a:ext cx="13338033" cy="1289050"/>
          </a:xfrm>
          <a:prstGeom prst="rect">
            <a:avLst/>
          </a:prstGeom>
        </p:spPr>
        <p:txBody>
          <a:bodyPr anchor="t" rtlCol="false" tIns="0" lIns="0" bIns="0" rIns="0">
            <a:spAutoFit/>
          </a:bodyPr>
          <a:lstStyle/>
          <a:p>
            <a:pPr algn="l" marL="0" indent="0" lvl="0">
              <a:lnSpc>
                <a:spcPts val="10400"/>
              </a:lnSpc>
            </a:pPr>
            <a:r>
              <a:rPr lang="en-US" sz="8000">
                <a:solidFill>
                  <a:srgbClr val="007076"/>
                </a:solidFill>
                <a:latin typeface="Montserrat"/>
                <a:ea typeface="Montserrat"/>
                <a:cs typeface="Montserrat"/>
                <a:sym typeface="Montserrat"/>
              </a:rPr>
              <a:t>In conclusion,</a:t>
            </a:r>
          </a:p>
        </p:txBody>
      </p:sp>
      <p:sp>
        <p:nvSpPr>
          <p:cNvPr name="TextBox 3" id="3"/>
          <p:cNvSpPr txBox="true"/>
          <p:nvPr/>
        </p:nvSpPr>
        <p:spPr>
          <a:xfrm rot="0">
            <a:off x="1028700" y="4530468"/>
            <a:ext cx="15858758" cy="1814214"/>
          </a:xfrm>
          <a:prstGeom prst="rect">
            <a:avLst/>
          </a:prstGeom>
        </p:spPr>
        <p:txBody>
          <a:bodyPr anchor="t" rtlCol="false" tIns="0" lIns="0" bIns="0" rIns="0">
            <a:spAutoFit/>
          </a:bodyPr>
          <a:lstStyle/>
          <a:p>
            <a:pPr algn="just" marL="0" indent="0" lvl="0">
              <a:lnSpc>
                <a:spcPts val="3645"/>
              </a:lnSpc>
            </a:pPr>
            <a:r>
              <a:rPr lang="en-US" sz="2567" u="none">
                <a:solidFill>
                  <a:srgbClr val="007076"/>
                </a:solidFill>
                <a:latin typeface="Canva Sans"/>
                <a:ea typeface="Canva Sans"/>
                <a:cs typeface="Canva Sans"/>
                <a:sym typeface="Canva Sans"/>
              </a:rPr>
              <a:t>by implementing the advice mentioned in this research, "I Love Lasik" can position itself for success in the highly competitive healthcare market. The company can generate long-term growth and meet its goals of attracting more patients and growing revenue by regularly analyzing performance metrics, responding to changes in consumer behavior, and remaining current on industry trends.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496914" cy="362504"/>
            <a:chOff x="0" y="0"/>
            <a:chExt cx="1678175" cy="406400"/>
          </a:xfrm>
        </p:grpSpPr>
        <p:sp>
          <p:nvSpPr>
            <p:cNvPr name="Freeform 3" id="3"/>
            <p:cNvSpPr/>
            <p:nvPr/>
          </p:nvSpPr>
          <p:spPr>
            <a:xfrm flipH="false" flipV="false" rot="0">
              <a:off x="0" y="0"/>
              <a:ext cx="1678175" cy="406400"/>
            </a:xfrm>
            <a:custGeom>
              <a:avLst/>
              <a:gdLst/>
              <a:ahLst/>
              <a:cxnLst/>
              <a:rect r="r" b="b" t="t" l="l"/>
              <a:pathLst>
                <a:path h="406400" w="1678175">
                  <a:moveTo>
                    <a:pt x="1474975" y="0"/>
                  </a:moveTo>
                  <a:cubicBezTo>
                    <a:pt x="1587200" y="0"/>
                    <a:pt x="1678175" y="90976"/>
                    <a:pt x="1678175" y="203200"/>
                  </a:cubicBezTo>
                  <a:cubicBezTo>
                    <a:pt x="1678175" y="315424"/>
                    <a:pt x="1587200" y="406400"/>
                    <a:pt x="1474975" y="406400"/>
                  </a:cubicBezTo>
                  <a:lnTo>
                    <a:pt x="203200" y="406400"/>
                  </a:lnTo>
                  <a:cubicBezTo>
                    <a:pt x="90976" y="406400"/>
                    <a:pt x="0" y="315424"/>
                    <a:pt x="0" y="203200"/>
                  </a:cubicBezTo>
                  <a:cubicBezTo>
                    <a:pt x="0" y="90976"/>
                    <a:pt x="90976" y="0"/>
                    <a:pt x="203200" y="0"/>
                  </a:cubicBezTo>
                  <a:close/>
                </a:path>
              </a:pathLst>
            </a:custGeom>
            <a:solidFill>
              <a:srgbClr val="D67BA9"/>
            </a:solidFill>
          </p:spPr>
        </p:sp>
        <p:sp>
          <p:nvSpPr>
            <p:cNvPr name="TextBox 4" id="4"/>
            <p:cNvSpPr txBox="true"/>
            <p:nvPr/>
          </p:nvSpPr>
          <p:spPr>
            <a:xfrm>
              <a:off x="0" y="-38100"/>
              <a:ext cx="1678175" cy="4445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2525614" y="1190902"/>
            <a:ext cx="3626498" cy="38100"/>
          </a:xfrm>
          <a:prstGeom prst="line">
            <a:avLst/>
          </a:prstGeom>
          <a:ln cap="flat" w="38100">
            <a:solidFill>
              <a:srgbClr val="D67BA9"/>
            </a:solidFill>
            <a:prstDash val="solid"/>
            <a:headEnd type="none" len="sm" w="sm"/>
            <a:tailEnd type="none" len="sm" w="sm"/>
          </a:ln>
        </p:spPr>
      </p:sp>
      <p:sp>
        <p:nvSpPr>
          <p:cNvPr name="Freeform 6" id="6"/>
          <p:cNvSpPr/>
          <p:nvPr/>
        </p:nvSpPr>
        <p:spPr>
          <a:xfrm flipH="false" flipV="false" rot="0">
            <a:off x="1028700" y="8003386"/>
            <a:ext cx="437093" cy="437093"/>
          </a:xfrm>
          <a:custGeom>
            <a:avLst/>
            <a:gdLst/>
            <a:ahLst/>
            <a:cxnLst/>
            <a:rect r="r" b="b" t="t" l="l"/>
            <a:pathLst>
              <a:path h="437093" w="437093">
                <a:moveTo>
                  <a:pt x="0" y="0"/>
                </a:moveTo>
                <a:lnTo>
                  <a:pt x="437093" y="0"/>
                </a:lnTo>
                <a:lnTo>
                  <a:pt x="437093" y="437093"/>
                </a:lnTo>
                <a:lnTo>
                  <a:pt x="0" y="4370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97648" y="8003386"/>
            <a:ext cx="437093" cy="437093"/>
          </a:xfrm>
          <a:custGeom>
            <a:avLst/>
            <a:gdLst/>
            <a:ahLst/>
            <a:cxnLst/>
            <a:rect r="r" b="b" t="t" l="l"/>
            <a:pathLst>
              <a:path h="437093" w="437093">
                <a:moveTo>
                  <a:pt x="0" y="0"/>
                </a:moveTo>
                <a:lnTo>
                  <a:pt x="437093" y="0"/>
                </a:lnTo>
                <a:lnTo>
                  <a:pt x="437093" y="437093"/>
                </a:lnTo>
                <a:lnTo>
                  <a:pt x="0" y="437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166595" y="8003386"/>
            <a:ext cx="437093" cy="437093"/>
          </a:xfrm>
          <a:custGeom>
            <a:avLst/>
            <a:gdLst/>
            <a:ahLst/>
            <a:cxnLst/>
            <a:rect r="r" b="b" t="t" l="l"/>
            <a:pathLst>
              <a:path h="437093" w="437093">
                <a:moveTo>
                  <a:pt x="0" y="0"/>
                </a:moveTo>
                <a:lnTo>
                  <a:pt x="437093" y="0"/>
                </a:lnTo>
                <a:lnTo>
                  <a:pt x="437093" y="437093"/>
                </a:lnTo>
                <a:lnTo>
                  <a:pt x="0" y="4370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775485" y="756922"/>
            <a:ext cx="2332345" cy="670320"/>
          </a:xfrm>
          <a:custGeom>
            <a:avLst/>
            <a:gdLst/>
            <a:ahLst/>
            <a:cxnLst/>
            <a:rect r="r" b="b" t="t" l="l"/>
            <a:pathLst>
              <a:path h="670320" w="2332345">
                <a:moveTo>
                  <a:pt x="0" y="0"/>
                </a:moveTo>
                <a:lnTo>
                  <a:pt x="2332346" y="0"/>
                </a:lnTo>
                <a:lnTo>
                  <a:pt x="2332346" y="670320"/>
                </a:lnTo>
                <a:lnTo>
                  <a:pt x="0" y="670320"/>
                </a:lnTo>
                <a:lnTo>
                  <a:pt x="0" y="0"/>
                </a:lnTo>
                <a:close/>
              </a:path>
            </a:pathLst>
          </a:custGeom>
          <a:blipFill>
            <a:blip r:embed="rId8"/>
            <a:stretch>
              <a:fillRect l="0" t="0" r="0" b="0"/>
            </a:stretch>
          </a:blipFill>
        </p:spPr>
      </p:sp>
      <p:sp>
        <p:nvSpPr>
          <p:cNvPr name="TextBox 10" id="10"/>
          <p:cNvSpPr txBox="true"/>
          <p:nvPr/>
        </p:nvSpPr>
        <p:spPr>
          <a:xfrm rot="0">
            <a:off x="1028700" y="1426422"/>
            <a:ext cx="6835291" cy="3141323"/>
          </a:xfrm>
          <a:prstGeom prst="rect">
            <a:avLst/>
          </a:prstGeom>
        </p:spPr>
        <p:txBody>
          <a:bodyPr anchor="t" rtlCol="false" tIns="0" lIns="0" bIns="0" rIns="0">
            <a:spAutoFit/>
          </a:bodyPr>
          <a:lstStyle/>
          <a:p>
            <a:pPr algn="l">
              <a:lnSpc>
                <a:spcPts val="25726"/>
              </a:lnSpc>
            </a:pPr>
            <a:r>
              <a:rPr lang="en-US" sz="18375" spc="716">
                <a:solidFill>
                  <a:srgbClr val="292929"/>
                </a:solidFill>
                <a:latin typeface="Anton"/>
                <a:ea typeface="Anton"/>
                <a:cs typeface="Anton"/>
                <a:sym typeface="Anton"/>
              </a:rPr>
              <a:t>THANK</a:t>
            </a:r>
          </a:p>
        </p:txBody>
      </p:sp>
      <p:sp>
        <p:nvSpPr>
          <p:cNvPr name="TextBox 11" id="11"/>
          <p:cNvSpPr txBox="true"/>
          <p:nvPr/>
        </p:nvSpPr>
        <p:spPr>
          <a:xfrm rot="0">
            <a:off x="1028700" y="3812740"/>
            <a:ext cx="14912958" cy="3141323"/>
          </a:xfrm>
          <a:prstGeom prst="rect">
            <a:avLst/>
          </a:prstGeom>
        </p:spPr>
        <p:txBody>
          <a:bodyPr anchor="t" rtlCol="false" tIns="0" lIns="0" bIns="0" rIns="0">
            <a:spAutoFit/>
          </a:bodyPr>
          <a:lstStyle/>
          <a:p>
            <a:pPr algn="l">
              <a:lnSpc>
                <a:spcPts val="25726"/>
              </a:lnSpc>
            </a:pPr>
            <a:r>
              <a:rPr lang="en-US" sz="18375" spc="716">
                <a:solidFill>
                  <a:srgbClr val="292929"/>
                </a:solidFill>
                <a:latin typeface="Anton"/>
                <a:ea typeface="Anton"/>
                <a:cs typeface="Anton"/>
                <a:sym typeface="Anton"/>
              </a:rPr>
              <a:t>YOU</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7076"/>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664993" y="1028700"/>
          <a:ext cx="16958013" cy="9258300"/>
        </p:xfrm>
        <a:graphic>
          <a:graphicData uri="http://schemas.openxmlformats.org/drawingml/2006/table">
            <a:tbl>
              <a:tblPr/>
              <a:tblGrid>
                <a:gridCol w="4239503"/>
                <a:gridCol w="4239503"/>
                <a:gridCol w="4239503"/>
                <a:gridCol w="4239503"/>
              </a:tblGrid>
              <a:tr h="3113503">
                <a:tc>
                  <a:txBody>
                    <a:bodyPr anchor="t" rtlCol="false"/>
                    <a:lstStyle/>
                    <a:p>
                      <a:pPr algn="ctr">
                        <a:lnSpc>
                          <a:spcPts val="4199"/>
                        </a:lnSpc>
                        <a:defRPr/>
                      </a:pPr>
                      <a:r>
                        <a:rPr lang="en-US" b="true" sz="2999" spc="89">
                          <a:solidFill>
                            <a:srgbClr val="2C92D5"/>
                          </a:solidFill>
                          <a:latin typeface="Aileron Bold"/>
                          <a:ea typeface="Aileron Bold"/>
                          <a:cs typeface="Aileron Bold"/>
                          <a:sym typeface="Aileron Bold"/>
                        </a:rPr>
                        <a:t>STRENGTHS</a:t>
                      </a:r>
                      <a:endParaRPr lang="en-US" sz="1100"/>
                    </a:p>
                  </a:txBody>
                  <a:tcPr marL="190500" marR="190500" marT="190500" marB="190500" anchor="b">
                    <a:lnL cmpd="sng" algn="ctr" cap="flat" w="0">
                      <a:solidFill>
                        <a:srgbClr val="000000"/>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ctr">
                        <a:lnSpc>
                          <a:spcPts val="4199"/>
                        </a:lnSpc>
                        <a:defRPr/>
                      </a:pPr>
                      <a:r>
                        <a:rPr lang="en-US" b="true" sz="2999" spc="89">
                          <a:solidFill>
                            <a:srgbClr val="37C9EF"/>
                          </a:solidFill>
                          <a:latin typeface="Aileron Bold"/>
                          <a:ea typeface="Aileron Bold"/>
                          <a:cs typeface="Aileron Bold"/>
                          <a:sym typeface="Aileron Bold"/>
                        </a:rPr>
                        <a:t>WEAKNESSES</a:t>
                      </a:r>
                      <a:endParaRPr lang="en-US" sz="1100"/>
                    </a:p>
                  </a:txBody>
                  <a:tcPr marL="190500" marR="190500" marT="190500" marB="190500" anchor="b">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ctr">
                        <a:lnSpc>
                          <a:spcPts val="4199"/>
                        </a:lnSpc>
                        <a:defRPr/>
                      </a:pPr>
                      <a:r>
                        <a:rPr lang="en-US" b="true" sz="2999" spc="89">
                          <a:solidFill>
                            <a:srgbClr val="2C92D5"/>
                          </a:solidFill>
                          <a:latin typeface="Aileron Bold"/>
                          <a:ea typeface="Aileron Bold"/>
                          <a:cs typeface="Aileron Bold"/>
                          <a:sym typeface="Aileron Bold"/>
                        </a:rPr>
                        <a:t>OPPORTUNITIES</a:t>
                      </a:r>
                      <a:endParaRPr lang="en-US" sz="1100"/>
                    </a:p>
                  </a:txBody>
                  <a:tcPr marL="190500" marR="190500" marT="190500" marB="190500" anchor="b">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4199"/>
                        </a:lnSpc>
                        <a:defRPr/>
                      </a:pPr>
                      <a:r>
                        <a:rPr lang="en-US" b="true" sz="2999" spc="89">
                          <a:solidFill>
                            <a:srgbClr val="37C9EF"/>
                          </a:solidFill>
                          <a:latin typeface="Aileron Bold"/>
                          <a:ea typeface="Aileron Bold"/>
                          <a:cs typeface="Aileron Bold"/>
                          <a:sym typeface="Aileron Bold"/>
                        </a:rPr>
                        <a:t>THREATS</a:t>
                      </a:r>
                      <a:endParaRPr lang="en-US" sz="1100"/>
                    </a:p>
                  </a:txBody>
                  <a:tcPr marL="190500" marR="190500" marT="190500" marB="190500" anchor="b">
                    <a:lnL cmpd="sng" algn="ctr" cap="flat" w="95250">
                      <a:solidFill>
                        <a:srgbClr val="13538A"/>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r>
              <a:tr h="6144797">
                <a:tc>
                  <a:txBody>
                    <a:bodyPr anchor="t" rtlCol="false"/>
                    <a:lstStyle/>
                    <a:p>
                      <a:pPr algn="l" marL="431801" indent="-215900" lvl="1">
                        <a:lnSpc>
                          <a:spcPts val="2800"/>
                        </a:lnSpc>
                        <a:buFont typeface="Arial"/>
                        <a:buChar char="•"/>
                        <a:defRPr/>
                      </a:pPr>
                      <a:r>
                        <a:rPr lang="en-US" sz="2000" spc="30">
                          <a:solidFill>
                            <a:srgbClr val="191919"/>
                          </a:solidFill>
                          <a:latin typeface="Montserrat"/>
                          <a:ea typeface="Montserrat"/>
                          <a:cs typeface="Montserrat"/>
                          <a:sym typeface="Montserrat"/>
                        </a:rPr>
                        <a:t>Multiple locations in key areas of NYC</a:t>
                      </a:r>
                      <a:endParaRPr lang="en-US" sz="1100"/>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 25 years experience in LASIK Eye Surgery</a:t>
                      </a:r>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Personalized care and LASIK Surgery Treatment Plans</a:t>
                      </a:r>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Latest and Safest Laser Eye Surgery technologies in New York</a:t>
                      </a:r>
                    </a:p>
                    <a:p>
                      <a:pPr algn="l">
                        <a:lnSpc>
                          <a:spcPts val="2800"/>
                        </a:lnSpc>
                      </a:pPr>
                    </a:p>
                  </a:txBody>
                  <a:tcPr marL="190500" marR="190500" marT="190500" marB="190500" anchor="t">
                    <a:lnL cmpd="sng" algn="ctr" cap="flat" w="0">
                      <a:solidFill>
                        <a:srgbClr val="000000"/>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l" marL="431801" indent="-215900" lvl="1">
                        <a:lnSpc>
                          <a:spcPts val="2800"/>
                        </a:lnSpc>
                        <a:buFont typeface="Arial"/>
                        <a:buChar char="•"/>
                        <a:defRPr/>
                      </a:pPr>
                      <a:r>
                        <a:rPr lang="en-US" sz="2000" spc="30">
                          <a:solidFill>
                            <a:srgbClr val="191919"/>
                          </a:solidFill>
                          <a:latin typeface="Montserrat"/>
                          <a:ea typeface="Montserrat"/>
                          <a:cs typeface="Montserrat"/>
                          <a:sym typeface="Montserrat"/>
                        </a:rPr>
                        <a:t>Visitors are not engaging with the site’s content.</a:t>
                      </a:r>
                      <a:endParaRPr lang="en-US" sz="1100"/>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Short Visit Duration</a:t>
                      </a:r>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Over-reliance on Organic Search - lack of diversity in traffic sources.</a:t>
                      </a:r>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Keyword Strategy</a:t>
                      </a:r>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Potential high bounce rate</a:t>
                      </a:r>
                    </a:p>
                  </a:txBody>
                  <a:tcPr marL="190500" marR="190500" marT="190500" marB="190500" anchor="t">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l" marL="431801" indent="-215900" lvl="1">
                        <a:lnSpc>
                          <a:spcPts val="2800"/>
                        </a:lnSpc>
                        <a:buFont typeface="Arial"/>
                        <a:buChar char="•"/>
                        <a:defRPr/>
                      </a:pPr>
                      <a:r>
                        <a:rPr lang="en-US" sz="2000" spc="30">
                          <a:solidFill>
                            <a:srgbClr val="191919"/>
                          </a:solidFill>
                          <a:latin typeface="Montserrat"/>
                          <a:ea typeface="Montserrat"/>
                          <a:cs typeface="Montserrat"/>
                          <a:sym typeface="Montserrat"/>
                        </a:rPr>
                        <a:t>Create a dedicated community forum for users to connect and share experiences</a:t>
                      </a:r>
                      <a:endParaRPr lang="en-US" sz="1100"/>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Partner with orgs like VISIONS and Sights on Health and offer exclusive resources</a:t>
                      </a:r>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Collaborate with influencers in the self-care, and wellness, spaces to promote the brand</a:t>
                      </a:r>
                    </a:p>
                    <a:p>
                      <a:pPr algn="l">
                        <a:lnSpc>
                          <a:spcPts val="2800"/>
                        </a:lnSpc>
                      </a:pPr>
                    </a:p>
                  </a:txBody>
                  <a:tcPr marL="190500" marR="190500" marT="190500" marB="190500" anchor="t">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l" marL="431801" indent="-215900" lvl="1">
                        <a:lnSpc>
                          <a:spcPts val="2800"/>
                        </a:lnSpc>
                        <a:buFont typeface="Arial"/>
                        <a:buChar char="•"/>
                        <a:defRPr/>
                      </a:pPr>
                      <a:r>
                        <a:rPr lang="en-US" sz="2000" spc="30">
                          <a:solidFill>
                            <a:srgbClr val="191919"/>
                          </a:solidFill>
                          <a:latin typeface="Montserrat"/>
                          <a:ea typeface="Montserrat"/>
                          <a:cs typeface="Montserrat"/>
                          <a:sym typeface="Montserrat"/>
                        </a:rPr>
                        <a:t>Growth of competitors</a:t>
                      </a:r>
                      <a:endParaRPr lang="en-US" sz="1100"/>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Increased demand for Colored Lenses</a:t>
                      </a:r>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Perception </a:t>
                      </a:r>
                      <a:r>
                        <a:rPr lang="en-US" sz="2000" spc="30">
                          <a:solidFill>
                            <a:srgbClr val="191919"/>
                          </a:solidFill>
                          <a:latin typeface="Montserrat"/>
                          <a:ea typeface="Montserrat"/>
                          <a:cs typeface="Montserrat"/>
                          <a:sym typeface="Montserrat"/>
                        </a:rPr>
                        <a:t>of treatment risk and lack of awareness due to its direct impact on vision.</a:t>
                      </a:r>
                    </a:p>
                    <a:p>
                      <a:pPr algn="l">
                        <a:lnSpc>
                          <a:spcPts val="2800"/>
                        </a:lnSpc>
                      </a:pPr>
                    </a:p>
                    <a:p>
                      <a:pPr algn="l" marL="431801" indent="-215900" lvl="1">
                        <a:lnSpc>
                          <a:spcPts val="2800"/>
                        </a:lnSpc>
                        <a:buFont typeface="Arial"/>
                        <a:buChar char="•"/>
                      </a:pPr>
                      <a:r>
                        <a:rPr lang="en-US" sz="2000" spc="30">
                          <a:solidFill>
                            <a:srgbClr val="191919"/>
                          </a:solidFill>
                          <a:latin typeface="Montserrat"/>
                          <a:ea typeface="Montserrat"/>
                          <a:cs typeface="Montserrat"/>
                          <a:sym typeface="Montserrat"/>
                        </a:rPr>
                        <a:t>Economic downturn le</a:t>
                      </a:r>
                      <a:r>
                        <a:rPr lang="en-US" sz="2000" spc="30">
                          <a:solidFill>
                            <a:srgbClr val="191919"/>
                          </a:solidFill>
                          <a:latin typeface="Montserrat"/>
                          <a:ea typeface="Montserrat"/>
                          <a:cs typeface="Montserrat"/>
                          <a:sym typeface="Montserrat"/>
                        </a:rPr>
                        <a:t>ading to decrease in demand. </a:t>
                      </a:r>
                    </a:p>
                  </a:txBody>
                  <a:tcPr marL="190500" marR="190500" marT="190500" marB="190500" anchor="t">
                    <a:lnL cmpd="sng" algn="ctr" cap="flat" w="95250">
                      <a:solidFill>
                        <a:srgbClr val="13538A"/>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r>
            </a:tbl>
          </a:graphicData>
        </a:graphic>
      </p:graphicFrame>
      <p:grpSp>
        <p:nvGrpSpPr>
          <p:cNvPr name="Group 3" id="3"/>
          <p:cNvGrpSpPr/>
          <p:nvPr/>
        </p:nvGrpSpPr>
        <p:grpSpPr>
          <a:xfrm rot="0">
            <a:off x="5429250" y="214707"/>
            <a:ext cx="3143250" cy="314325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949D"/>
              </a:solidFill>
              <a:prstDash val="solid"/>
              <a:miter/>
            </a:ln>
          </p:spPr>
        </p:sp>
        <p:sp>
          <p:nvSpPr>
            <p:cNvPr name="TextBox 5" id="5"/>
            <p:cNvSpPr txBox="true"/>
            <p:nvPr/>
          </p:nvSpPr>
          <p:spPr>
            <a:xfrm>
              <a:off x="76200" y="247650"/>
              <a:ext cx="660400" cy="488950"/>
            </a:xfrm>
            <a:prstGeom prst="rect">
              <a:avLst/>
            </a:prstGeom>
          </p:spPr>
          <p:txBody>
            <a:bodyPr anchor="ctr" rtlCol="false" tIns="0" lIns="0" bIns="0" rIns="0"/>
            <a:lstStyle/>
            <a:p>
              <a:pPr algn="ctr">
                <a:lnSpc>
                  <a:spcPts val="8799"/>
                </a:lnSpc>
              </a:pPr>
              <a:r>
                <a:rPr lang="en-US" b="true" sz="8799">
                  <a:solidFill>
                    <a:srgbClr val="00B2BD"/>
                  </a:solidFill>
                  <a:latin typeface="Aileron Ultra-Bold"/>
                  <a:ea typeface="Aileron Ultra-Bold"/>
                  <a:cs typeface="Aileron Ultra-Bold"/>
                  <a:sym typeface="Aileron Ultra-Bold"/>
                </a:rPr>
                <a:t>W</a:t>
              </a:r>
            </a:p>
          </p:txBody>
        </p:sp>
      </p:grpSp>
      <p:grpSp>
        <p:nvGrpSpPr>
          <p:cNvPr name="Group 6" id="6"/>
          <p:cNvGrpSpPr/>
          <p:nvPr/>
        </p:nvGrpSpPr>
        <p:grpSpPr>
          <a:xfrm rot="0">
            <a:off x="14003067" y="214707"/>
            <a:ext cx="3143250" cy="31432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949D"/>
              </a:solidFill>
              <a:prstDash val="solid"/>
              <a:miter/>
            </a:ln>
          </p:spPr>
        </p:sp>
        <p:sp>
          <p:nvSpPr>
            <p:cNvPr name="TextBox 8" id="8"/>
            <p:cNvSpPr txBox="true"/>
            <p:nvPr/>
          </p:nvSpPr>
          <p:spPr>
            <a:xfrm>
              <a:off x="76200" y="247650"/>
              <a:ext cx="660400" cy="488950"/>
            </a:xfrm>
            <a:prstGeom prst="rect">
              <a:avLst/>
            </a:prstGeom>
          </p:spPr>
          <p:txBody>
            <a:bodyPr anchor="ctr" rtlCol="false" tIns="0" lIns="0" bIns="0" rIns="0"/>
            <a:lstStyle/>
            <a:p>
              <a:pPr algn="ctr">
                <a:lnSpc>
                  <a:spcPts val="8799"/>
                </a:lnSpc>
              </a:pPr>
              <a:r>
                <a:rPr lang="en-US" b="true" sz="8799">
                  <a:solidFill>
                    <a:srgbClr val="00B2BD"/>
                  </a:solidFill>
                  <a:latin typeface="Aileron Ultra-Bold"/>
                  <a:ea typeface="Aileron Ultra-Bold"/>
                  <a:cs typeface="Aileron Ultra-Bold"/>
                  <a:sym typeface="Aileron Ultra-Bold"/>
                </a:rPr>
                <a:t>T</a:t>
              </a:r>
            </a:p>
          </p:txBody>
        </p:sp>
      </p:grpSp>
      <p:grpSp>
        <p:nvGrpSpPr>
          <p:cNvPr name="Group 9" id="9"/>
          <p:cNvGrpSpPr/>
          <p:nvPr/>
        </p:nvGrpSpPr>
        <p:grpSpPr>
          <a:xfrm rot="0">
            <a:off x="1141683" y="214707"/>
            <a:ext cx="3143250" cy="31432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949D"/>
              </a:solidFill>
              <a:prstDash val="solid"/>
              <a:miter/>
            </a:ln>
          </p:spPr>
        </p:sp>
        <p:sp>
          <p:nvSpPr>
            <p:cNvPr name="TextBox 11" id="11"/>
            <p:cNvSpPr txBox="true"/>
            <p:nvPr/>
          </p:nvSpPr>
          <p:spPr>
            <a:xfrm>
              <a:off x="76200" y="247650"/>
              <a:ext cx="660400" cy="488950"/>
            </a:xfrm>
            <a:prstGeom prst="rect">
              <a:avLst/>
            </a:prstGeom>
          </p:spPr>
          <p:txBody>
            <a:bodyPr anchor="ctr" rtlCol="false" tIns="0" lIns="0" bIns="0" rIns="0"/>
            <a:lstStyle/>
            <a:p>
              <a:pPr algn="ctr">
                <a:lnSpc>
                  <a:spcPts val="8799"/>
                </a:lnSpc>
              </a:pPr>
              <a:r>
                <a:rPr lang="en-US" b="true" sz="8799">
                  <a:solidFill>
                    <a:srgbClr val="007076"/>
                  </a:solidFill>
                  <a:latin typeface="Aileron Ultra-Bold"/>
                  <a:ea typeface="Aileron Ultra-Bold"/>
                  <a:cs typeface="Aileron Ultra-Bold"/>
                  <a:sym typeface="Aileron Ultra-Bold"/>
                </a:rPr>
                <a:t>S</a:t>
              </a:r>
            </a:p>
          </p:txBody>
        </p:sp>
      </p:grpSp>
      <p:grpSp>
        <p:nvGrpSpPr>
          <p:cNvPr name="Group 12" id="12"/>
          <p:cNvGrpSpPr/>
          <p:nvPr/>
        </p:nvGrpSpPr>
        <p:grpSpPr>
          <a:xfrm rot="0">
            <a:off x="9715939" y="214707"/>
            <a:ext cx="3143250" cy="31432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949D"/>
              </a:solidFill>
              <a:prstDash val="solid"/>
              <a:miter/>
            </a:ln>
          </p:spPr>
        </p:sp>
        <p:sp>
          <p:nvSpPr>
            <p:cNvPr name="TextBox 14" id="14"/>
            <p:cNvSpPr txBox="true"/>
            <p:nvPr/>
          </p:nvSpPr>
          <p:spPr>
            <a:xfrm>
              <a:off x="76200" y="247650"/>
              <a:ext cx="660400" cy="488950"/>
            </a:xfrm>
            <a:prstGeom prst="rect">
              <a:avLst/>
            </a:prstGeom>
          </p:spPr>
          <p:txBody>
            <a:bodyPr anchor="ctr" rtlCol="false" tIns="0" lIns="0" bIns="0" rIns="0"/>
            <a:lstStyle/>
            <a:p>
              <a:pPr algn="ctr">
                <a:lnSpc>
                  <a:spcPts val="8799"/>
                </a:lnSpc>
              </a:pPr>
              <a:r>
                <a:rPr lang="en-US" b="true" sz="8799">
                  <a:solidFill>
                    <a:srgbClr val="007076"/>
                  </a:solidFill>
                  <a:latin typeface="Aileron Ultra-Bold"/>
                  <a:ea typeface="Aileron Ultra-Bold"/>
                  <a:cs typeface="Aileron Ultra-Bold"/>
                  <a:sym typeface="Aileron Ultra-Bold"/>
                </a:rPr>
                <a:t>O</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007076"/>
        </a:solidFill>
      </p:bgPr>
    </p:bg>
    <p:spTree>
      <p:nvGrpSpPr>
        <p:cNvPr id="1" name=""/>
        <p:cNvGrpSpPr/>
        <p:nvPr/>
      </p:nvGrpSpPr>
      <p:grpSpPr>
        <a:xfrm>
          <a:off x="0" y="0"/>
          <a:ext cx="0" cy="0"/>
          <a:chOff x="0" y="0"/>
          <a:chExt cx="0" cy="0"/>
        </a:xfrm>
      </p:grpSpPr>
      <p:grpSp>
        <p:nvGrpSpPr>
          <p:cNvPr name="Group 2" id="2"/>
          <p:cNvGrpSpPr/>
          <p:nvPr/>
        </p:nvGrpSpPr>
        <p:grpSpPr>
          <a:xfrm rot="0">
            <a:off x="1028700" y="2157854"/>
            <a:ext cx="7895576" cy="3298577"/>
            <a:chOff x="0" y="0"/>
            <a:chExt cx="2235715" cy="934027"/>
          </a:xfrm>
        </p:grpSpPr>
        <p:sp>
          <p:nvSpPr>
            <p:cNvPr name="Freeform 3" id="3"/>
            <p:cNvSpPr/>
            <p:nvPr/>
          </p:nvSpPr>
          <p:spPr>
            <a:xfrm flipH="false" flipV="false" rot="0">
              <a:off x="0" y="0"/>
              <a:ext cx="2235715" cy="934027"/>
            </a:xfrm>
            <a:custGeom>
              <a:avLst/>
              <a:gdLst/>
              <a:ahLst/>
              <a:cxnLst/>
              <a:rect r="r" b="b" t="t" l="l"/>
              <a:pathLst>
                <a:path h="934027" w="2235715">
                  <a:moveTo>
                    <a:pt x="44124" y="0"/>
                  </a:moveTo>
                  <a:lnTo>
                    <a:pt x="2191590" y="0"/>
                  </a:lnTo>
                  <a:cubicBezTo>
                    <a:pt x="2215960" y="0"/>
                    <a:pt x="2235715" y="19755"/>
                    <a:pt x="2235715" y="44124"/>
                  </a:cubicBezTo>
                  <a:lnTo>
                    <a:pt x="2235715" y="889902"/>
                  </a:lnTo>
                  <a:cubicBezTo>
                    <a:pt x="2235715" y="901605"/>
                    <a:pt x="2231066" y="912828"/>
                    <a:pt x="2222791" y="921103"/>
                  </a:cubicBezTo>
                  <a:cubicBezTo>
                    <a:pt x="2214516" y="929378"/>
                    <a:pt x="2203293" y="934027"/>
                    <a:pt x="2191590" y="934027"/>
                  </a:cubicBezTo>
                  <a:lnTo>
                    <a:pt x="44124" y="934027"/>
                  </a:lnTo>
                  <a:cubicBezTo>
                    <a:pt x="32422" y="934027"/>
                    <a:pt x="21199" y="929378"/>
                    <a:pt x="12924" y="921103"/>
                  </a:cubicBezTo>
                  <a:cubicBezTo>
                    <a:pt x="4649" y="912828"/>
                    <a:pt x="0" y="901605"/>
                    <a:pt x="0" y="889902"/>
                  </a:cubicBezTo>
                  <a:lnTo>
                    <a:pt x="0" y="44124"/>
                  </a:lnTo>
                  <a:cubicBezTo>
                    <a:pt x="0" y="32422"/>
                    <a:pt x="4649" y="21199"/>
                    <a:pt x="12924" y="12924"/>
                  </a:cubicBezTo>
                  <a:cubicBezTo>
                    <a:pt x="21199" y="4649"/>
                    <a:pt x="32422" y="0"/>
                    <a:pt x="44124" y="0"/>
                  </a:cubicBezTo>
                  <a:close/>
                </a:path>
              </a:pathLst>
            </a:custGeom>
            <a:solidFill>
              <a:srgbClr val="FFFFFF"/>
            </a:solidFill>
          </p:spPr>
        </p:sp>
        <p:sp>
          <p:nvSpPr>
            <p:cNvPr name="TextBox 4" id="4"/>
            <p:cNvSpPr txBox="true"/>
            <p:nvPr/>
          </p:nvSpPr>
          <p:spPr>
            <a:xfrm>
              <a:off x="0" y="-57150"/>
              <a:ext cx="2235715" cy="991177"/>
            </a:xfrm>
            <a:prstGeom prst="rect">
              <a:avLst/>
            </a:prstGeom>
          </p:spPr>
          <p:txBody>
            <a:bodyPr anchor="ctr" rtlCol="false" tIns="50800" lIns="50800" bIns="50800" rIns="50800"/>
            <a:lstStyle/>
            <a:p>
              <a:pPr algn="ctr">
                <a:lnSpc>
                  <a:spcPts val="4200"/>
                </a:lnSpc>
              </a:pPr>
              <a:r>
                <a:rPr lang="en-US" b="true" sz="3000">
                  <a:solidFill>
                    <a:srgbClr val="000000"/>
                  </a:solidFill>
                  <a:latin typeface="Montserrat Bold"/>
                  <a:ea typeface="Montserrat Bold"/>
                  <a:cs typeface="Montserrat Bold"/>
                  <a:sym typeface="Montserrat Bold"/>
                </a:rPr>
                <a:t>Manhattan LASIK Center</a:t>
              </a:r>
            </a:p>
          </p:txBody>
        </p:sp>
      </p:grpSp>
      <p:grpSp>
        <p:nvGrpSpPr>
          <p:cNvPr name="Group 5" id="5"/>
          <p:cNvGrpSpPr/>
          <p:nvPr/>
        </p:nvGrpSpPr>
        <p:grpSpPr>
          <a:xfrm rot="0">
            <a:off x="1028700" y="5773834"/>
            <a:ext cx="7895576" cy="3507198"/>
            <a:chOff x="0" y="0"/>
            <a:chExt cx="2235715" cy="993100"/>
          </a:xfrm>
        </p:grpSpPr>
        <p:sp>
          <p:nvSpPr>
            <p:cNvPr name="Freeform 6" id="6"/>
            <p:cNvSpPr/>
            <p:nvPr/>
          </p:nvSpPr>
          <p:spPr>
            <a:xfrm flipH="false" flipV="false" rot="0">
              <a:off x="0" y="0"/>
              <a:ext cx="2235715" cy="993100"/>
            </a:xfrm>
            <a:custGeom>
              <a:avLst/>
              <a:gdLst/>
              <a:ahLst/>
              <a:cxnLst/>
              <a:rect r="r" b="b" t="t" l="l"/>
              <a:pathLst>
                <a:path h="993100" w="2235715">
                  <a:moveTo>
                    <a:pt x="44124" y="0"/>
                  </a:moveTo>
                  <a:lnTo>
                    <a:pt x="2191590" y="0"/>
                  </a:lnTo>
                  <a:cubicBezTo>
                    <a:pt x="2215960" y="0"/>
                    <a:pt x="2235715" y="19755"/>
                    <a:pt x="2235715" y="44124"/>
                  </a:cubicBezTo>
                  <a:lnTo>
                    <a:pt x="2235715" y="948976"/>
                  </a:lnTo>
                  <a:cubicBezTo>
                    <a:pt x="2235715" y="960678"/>
                    <a:pt x="2231066" y="971901"/>
                    <a:pt x="2222791" y="980176"/>
                  </a:cubicBezTo>
                  <a:cubicBezTo>
                    <a:pt x="2214516" y="988451"/>
                    <a:pt x="2203293" y="993100"/>
                    <a:pt x="2191590" y="993100"/>
                  </a:cubicBezTo>
                  <a:lnTo>
                    <a:pt x="44124" y="993100"/>
                  </a:lnTo>
                  <a:cubicBezTo>
                    <a:pt x="32422" y="993100"/>
                    <a:pt x="21199" y="988451"/>
                    <a:pt x="12924" y="980176"/>
                  </a:cubicBezTo>
                  <a:cubicBezTo>
                    <a:pt x="4649" y="971901"/>
                    <a:pt x="0" y="960678"/>
                    <a:pt x="0" y="948976"/>
                  </a:cubicBezTo>
                  <a:lnTo>
                    <a:pt x="0" y="44124"/>
                  </a:lnTo>
                  <a:cubicBezTo>
                    <a:pt x="0" y="32422"/>
                    <a:pt x="4649" y="21199"/>
                    <a:pt x="12924" y="12924"/>
                  </a:cubicBezTo>
                  <a:cubicBezTo>
                    <a:pt x="21199" y="4649"/>
                    <a:pt x="32422" y="0"/>
                    <a:pt x="44124" y="0"/>
                  </a:cubicBezTo>
                  <a:close/>
                </a:path>
              </a:pathLst>
            </a:custGeom>
            <a:solidFill>
              <a:srgbClr val="FFFFFF"/>
            </a:solidFill>
          </p:spPr>
        </p:sp>
        <p:sp>
          <p:nvSpPr>
            <p:cNvPr name="TextBox 7" id="7"/>
            <p:cNvSpPr txBox="true"/>
            <p:nvPr/>
          </p:nvSpPr>
          <p:spPr>
            <a:xfrm>
              <a:off x="0" y="-57150"/>
              <a:ext cx="2235715" cy="1050250"/>
            </a:xfrm>
            <a:prstGeom prst="rect">
              <a:avLst/>
            </a:prstGeom>
          </p:spPr>
          <p:txBody>
            <a:bodyPr anchor="ctr" rtlCol="false" tIns="50800" lIns="50800" bIns="50800" rIns="50800"/>
            <a:lstStyle/>
            <a:p>
              <a:pPr algn="ctr">
                <a:lnSpc>
                  <a:spcPts val="4200"/>
                </a:lnSpc>
              </a:pPr>
              <a:r>
                <a:rPr lang="en-US" b="true" sz="3000">
                  <a:solidFill>
                    <a:srgbClr val="000000"/>
                  </a:solidFill>
                  <a:latin typeface="Montserrat Bold"/>
                  <a:ea typeface="Montserrat Bold"/>
                  <a:cs typeface="Montserrat Bold"/>
                  <a:sym typeface="Montserrat Bold"/>
                </a:rPr>
                <a:t>TLC Lasik Eye Centre</a:t>
              </a:r>
            </a:p>
          </p:txBody>
        </p:sp>
      </p:grpSp>
      <p:grpSp>
        <p:nvGrpSpPr>
          <p:cNvPr name="Group 8" id="8"/>
          <p:cNvGrpSpPr/>
          <p:nvPr/>
        </p:nvGrpSpPr>
        <p:grpSpPr>
          <a:xfrm rot="0">
            <a:off x="9363724" y="2157854"/>
            <a:ext cx="7895576" cy="3298577"/>
            <a:chOff x="0" y="0"/>
            <a:chExt cx="2235715" cy="934027"/>
          </a:xfrm>
        </p:grpSpPr>
        <p:sp>
          <p:nvSpPr>
            <p:cNvPr name="Freeform 9" id="9"/>
            <p:cNvSpPr/>
            <p:nvPr/>
          </p:nvSpPr>
          <p:spPr>
            <a:xfrm flipH="false" flipV="false" rot="0">
              <a:off x="0" y="0"/>
              <a:ext cx="2235715" cy="934027"/>
            </a:xfrm>
            <a:custGeom>
              <a:avLst/>
              <a:gdLst/>
              <a:ahLst/>
              <a:cxnLst/>
              <a:rect r="r" b="b" t="t" l="l"/>
              <a:pathLst>
                <a:path h="934027" w="2235715">
                  <a:moveTo>
                    <a:pt x="44124" y="0"/>
                  </a:moveTo>
                  <a:lnTo>
                    <a:pt x="2191590" y="0"/>
                  </a:lnTo>
                  <a:cubicBezTo>
                    <a:pt x="2215960" y="0"/>
                    <a:pt x="2235715" y="19755"/>
                    <a:pt x="2235715" y="44124"/>
                  </a:cubicBezTo>
                  <a:lnTo>
                    <a:pt x="2235715" y="889902"/>
                  </a:lnTo>
                  <a:cubicBezTo>
                    <a:pt x="2235715" y="901605"/>
                    <a:pt x="2231066" y="912828"/>
                    <a:pt x="2222791" y="921103"/>
                  </a:cubicBezTo>
                  <a:cubicBezTo>
                    <a:pt x="2214516" y="929378"/>
                    <a:pt x="2203293" y="934027"/>
                    <a:pt x="2191590" y="934027"/>
                  </a:cubicBezTo>
                  <a:lnTo>
                    <a:pt x="44124" y="934027"/>
                  </a:lnTo>
                  <a:cubicBezTo>
                    <a:pt x="32422" y="934027"/>
                    <a:pt x="21199" y="929378"/>
                    <a:pt x="12924" y="921103"/>
                  </a:cubicBezTo>
                  <a:cubicBezTo>
                    <a:pt x="4649" y="912828"/>
                    <a:pt x="0" y="901605"/>
                    <a:pt x="0" y="889902"/>
                  </a:cubicBezTo>
                  <a:lnTo>
                    <a:pt x="0" y="44124"/>
                  </a:lnTo>
                  <a:cubicBezTo>
                    <a:pt x="0" y="32422"/>
                    <a:pt x="4649" y="21199"/>
                    <a:pt x="12924" y="12924"/>
                  </a:cubicBezTo>
                  <a:cubicBezTo>
                    <a:pt x="21199" y="4649"/>
                    <a:pt x="32422" y="0"/>
                    <a:pt x="44124" y="0"/>
                  </a:cubicBezTo>
                  <a:close/>
                </a:path>
              </a:pathLst>
            </a:custGeom>
            <a:solidFill>
              <a:srgbClr val="FFFFFF"/>
            </a:solidFill>
          </p:spPr>
        </p:sp>
        <p:sp>
          <p:nvSpPr>
            <p:cNvPr name="TextBox 10" id="10"/>
            <p:cNvSpPr txBox="true"/>
            <p:nvPr/>
          </p:nvSpPr>
          <p:spPr>
            <a:xfrm>
              <a:off x="0" y="-57150"/>
              <a:ext cx="2235715" cy="991177"/>
            </a:xfrm>
            <a:prstGeom prst="rect">
              <a:avLst/>
            </a:prstGeom>
          </p:spPr>
          <p:txBody>
            <a:bodyPr anchor="ctr" rtlCol="false" tIns="50800" lIns="50800" bIns="50800" rIns="50800"/>
            <a:lstStyle/>
            <a:p>
              <a:pPr algn="ctr">
                <a:lnSpc>
                  <a:spcPts val="4200"/>
                </a:lnSpc>
              </a:pPr>
              <a:r>
                <a:rPr lang="en-US" b="true" sz="3000">
                  <a:solidFill>
                    <a:srgbClr val="000000"/>
                  </a:solidFill>
                  <a:latin typeface="Montserrat Bold"/>
                  <a:ea typeface="Montserrat Bold"/>
                  <a:cs typeface="Montserrat Bold"/>
                  <a:sym typeface="Montserrat Bold"/>
                </a:rPr>
                <a:t>Lasik Vision Institute</a:t>
              </a:r>
            </a:p>
          </p:txBody>
        </p:sp>
      </p:grpSp>
      <p:grpSp>
        <p:nvGrpSpPr>
          <p:cNvPr name="Group 11" id="11"/>
          <p:cNvGrpSpPr/>
          <p:nvPr/>
        </p:nvGrpSpPr>
        <p:grpSpPr>
          <a:xfrm rot="0">
            <a:off x="9363724" y="5773834"/>
            <a:ext cx="7895576" cy="3507198"/>
            <a:chOff x="0" y="0"/>
            <a:chExt cx="2235715" cy="993100"/>
          </a:xfrm>
        </p:grpSpPr>
        <p:sp>
          <p:nvSpPr>
            <p:cNvPr name="Freeform 12" id="12"/>
            <p:cNvSpPr/>
            <p:nvPr/>
          </p:nvSpPr>
          <p:spPr>
            <a:xfrm flipH="false" flipV="false" rot="0">
              <a:off x="0" y="0"/>
              <a:ext cx="2235715" cy="993100"/>
            </a:xfrm>
            <a:custGeom>
              <a:avLst/>
              <a:gdLst/>
              <a:ahLst/>
              <a:cxnLst/>
              <a:rect r="r" b="b" t="t" l="l"/>
              <a:pathLst>
                <a:path h="993100" w="2235715">
                  <a:moveTo>
                    <a:pt x="44124" y="0"/>
                  </a:moveTo>
                  <a:lnTo>
                    <a:pt x="2191590" y="0"/>
                  </a:lnTo>
                  <a:cubicBezTo>
                    <a:pt x="2215960" y="0"/>
                    <a:pt x="2235715" y="19755"/>
                    <a:pt x="2235715" y="44124"/>
                  </a:cubicBezTo>
                  <a:lnTo>
                    <a:pt x="2235715" y="948976"/>
                  </a:lnTo>
                  <a:cubicBezTo>
                    <a:pt x="2235715" y="960678"/>
                    <a:pt x="2231066" y="971901"/>
                    <a:pt x="2222791" y="980176"/>
                  </a:cubicBezTo>
                  <a:cubicBezTo>
                    <a:pt x="2214516" y="988451"/>
                    <a:pt x="2203293" y="993100"/>
                    <a:pt x="2191590" y="993100"/>
                  </a:cubicBezTo>
                  <a:lnTo>
                    <a:pt x="44124" y="993100"/>
                  </a:lnTo>
                  <a:cubicBezTo>
                    <a:pt x="32422" y="993100"/>
                    <a:pt x="21199" y="988451"/>
                    <a:pt x="12924" y="980176"/>
                  </a:cubicBezTo>
                  <a:cubicBezTo>
                    <a:pt x="4649" y="971901"/>
                    <a:pt x="0" y="960678"/>
                    <a:pt x="0" y="948976"/>
                  </a:cubicBezTo>
                  <a:lnTo>
                    <a:pt x="0" y="44124"/>
                  </a:lnTo>
                  <a:cubicBezTo>
                    <a:pt x="0" y="32422"/>
                    <a:pt x="4649" y="21199"/>
                    <a:pt x="12924" y="12924"/>
                  </a:cubicBezTo>
                  <a:cubicBezTo>
                    <a:pt x="21199" y="4649"/>
                    <a:pt x="32422" y="0"/>
                    <a:pt x="44124" y="0"/>
                  </a:cubicBezTo>
                  <a:close/>
                </a:path>
              </a:pathLst>
            </a:custGeom>
            <a:solidFill>
              <a:srgbClr val="FFFFFF"/>
            </a:solidFill>
          </p:spPr>
        </p:sp>
        <p:sp>
          <p:nvSpPr>
            <p:cNvPr name="TextBox 13" id="13"/>
            <p:cNvSpPr txBox="true"/>
            <p:nvPr/>
          </p:nvSpPr>
          <p:spPr>
            <a:xfrm>
              <a:off x="0" y="-57150"/>
              <a:ext cx="2235715" cy="1050250"/>
            </a:xfrm>
            <a:prstGeom prst="rect">
              <a:avLst/>
            </a:prstGeom>
          </p:spPr>
          <p:txBody>
            <a:bodyPr anchor="ctr" rtlCol="false" tIns="50800" lIns="50800" bIns="50800" rIns="50800"/>
            <a:lstStyle/>
            <a:p>
              <a:pPr algn="ctr">
                <a:lnSpc>
                  <a:spcPts val="4200"/>
                </a:lnSpc>
              </a:pPr>
              <a:r>
                <a:rPr lang="en-US" b="true" sz="3000">
                  <a:solidFill>
                    <a:srgbClr val="000000"/>
                  </a:solidFill>
                  <a:latin typeface="Montserrat Bold"/>
                  <a:ea typeface="Montserrat Bold"/>
                  <a:cs typeface="Montserrat Bold"/>
                  <a:sym typeface="Montserrat Bold"/>
                </a:rPr>
                <a:t>Kelly Vision</a:t>
              </a:r>
            </a:p>
          </p:txBody>
        </p:sp>
      </p:grpSp>
      <p:sp>
        <p:nvSpPr>
          <p:cNvPr name="TextBox 14" id="14"/>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FFFFFF"/>
                </a:solidFill>
                <a:latin typeface="Anton"/>
                <a:ea typeface="Anton"/>
                <a:cs typeface="Anton"/>
                <a:sym typeface="Anton"/>
              </a:rPr>
              <a:t>Current Competititors </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2157854"/>
            <a:ext cx="7895576" cy="3298577"/>
            <a:chOff x="0" y="0"/>
            <a:chExt cx="2235715" cy="934027"/>
          </a:xfrm>
        </p:grpSpPr>
        <p:sp>
          <p:nvSpPr>
            <p:cNvPr name="Freeform 3" id="3"/>
            <p:cNvSpPr/>
            <p:nvPr/>
          </p:nvSpPr>
          <p:spPr>
            <a:xfrm flipH="false" flipV="false" rot="0">
              <a:off x="0" y="0"/>
              <a:ext cx="2235715" cy="934027"/>
            </a:xfrm>
            <a:custGeom>
              <a:avLst/>
              <a:gdLst/>
              <a:ahLst/>
              <a:cxnLst/>
              <a:rect r="r" b="b" t="t" l="l"/>
              <a:pathLst>
                <a:path h="934027" w="2235715">
                  <a:moveTo>
                    <a:pt x="44124" y="0"/>
                  </a:moveTo>
                  <a:lnTo>
                    <a:pt x="2191590" y="0"/>
                  </a:lnTo>
                  <a:cubicBezTo>
                    <a:pt x="2215960" y="0"/>
                    <a:pt x="2235715" y="19755"/>
                    <a:pt x="2235715" y="44124"/>
                  </a:cubicBezTo>
                  <a:lnTo>
                    <a:pt x="2235715" y="889902"/>
                  </a:lnTo>
                  <a:cubicBezTo>
                    <a:pt x="2235715" y="901605"/>
                    <a:pt x="2231066" y="912828"/>
                    <a:pt x="2222791" y="921103"/>
                  </a:cubicBezTo>
                  <a:cubicBezTo>
                    <a:pt x="2214516" y="929378"/>
                    <a:pt x="2203293" y="934027"/>
                    <a:pt x="2191590" y="934027"/>
                  </a:cubicBezTo>
                  <a:lnTo>
                    <a:pt x="44124" y="934027"/>
                  </a:lnTo>
                  <a:cubicBezTo>
                    <a:pt x="32422" y="934027"/>
                    <a:pt x="21199" y="929378"/>
                    <a:pt x="12924" y="921103"/>
                  </a:cubicBezTo>
                  <a:cubicBezTo>
                    <a:pt x="4649" y="912828"/>
                    <a:pt x="0" y="901605"/>
                    <a:pt x="0" y="889902"/>
                  </a:cubicBezTo>
                  <a:lnTo>
                    <a:pt x="0" y="44124"/>
                  </a:lnTo>
                  <a:cubicBezTo>
                    <a:pt x="0" y="32422"/>
                    <a:pt x="4649" y="21199"/>
                    <a:pt x="12924" y="12924"/>
                  </a:cubicBezTo>
                  <a:cubicBezTo>
                    <a:pt x="21199" y="4649"/>
                    <a:pt x="32422" y="0"/>
                    <a:pt x="44124" y="0"/>
                  </a:cubicBezTo>
                  <a:close/>
                </a:path>
              </a:pathLst>
            </a:custGeom>
            <a:solidFill>
              <a:srgbClr val="007076"/>
            </a:solidFill>
          </p:spPr>
        </p:sp>
        <p:sp>
          <p:nvSpPr>
            <p:cNvPr name="TextBox 4" id="4"/>
            <p:cNvSpPr txBox="true"/>
            <p:nvPr/>
          </p:nvSpPr>
          <p:spPr>
            <a:xfrm>
              <a:off x="0" y="-47625"/>
              <a:ext cx="2235715" cy="981652"/>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8700" y="5773834"/>
            <a:ext cx="7895576" cy="3507198"/>
            <a:chOff x="0" y="0"/>
            <a:chExt cx="2235715" cy="993100"/>
          </a:xfrm>
        </p:grpSpPr>
        <p:sp>
          <p:nvSpPr>
            <p:cNvPr name="Freeform 6" id="6"/>
            <p:cNvSpPr/>
            <p:nvPr/>
          </p:nvSpPr>
          <p:spPr>
            <a:xfrm flipH="false" flipV="false" rot="0">
              <a:off x="0" y="0"/>
              <a:ext cx="2235715" cy="993100"/>
            </a:xfrm>
            <a:custGeom>
              <a:avLst/>
              <a:gdLst/>
              <a:ahLst/>
              <a:cxnLst/>
              <a:rect r="r" b="b" t="t" l="l"/>
              <a:pathLst>
                <a:path h="993100" w="2235715">
                  <a:moveTo>
                    <a:pt x="44124" y="0"/>
                  </a:moveTo>
                  <a:lnTo>
                    <a:pt x="2191590" y="0"/>
                  </a:lnTo>
                  <a:cubicBezTo>
                    <a:pt x="2215960" y="0"/>
                    <a:pt x="2235715" y="19755"/>
                    <a:pt x="2235715" y="44124"/>
                  </a:cubicBezTo>
                  <a:lnTo>
                    <a:pt x="2235715" y="948976"/>
                  </a:lnTo>
                  <a:cubicBezTo>
                    <a:pt x="2235715" y="960678"/>
                    <a:pt x="2231066" y="971901"/>
                    <a:pt x="2222791" y="980176"/>
                  </a:cubicBezTo>
                  <a:cubicBezTo>
                    <a:pt x="2214516" y="988451"/>
                    <a:pt x="2203293" y="993100"/>
                    <a:pt x="2191590" y="993100"/>
                  </a:cubicBezTo>
                  <a:lnTo>
                    <a:pt x="44124" y="993100"/>
                  </a:lnTo>
                  <a:cubicBezTo>
                    <a:pt x="32422" y="993100"/>
                    <a:pt x="21199" y="988451"/>
                    <a:pt x="12924" y="980176"/>
                  </a:cubicBezTo>
                  <a:cubicBezTo>
                    <a:pt x="4649" y="971901"/>
                    <a:pt x="0" y="960678"/>
                    <a:pt x="0" y="948976"/>
                  </a:cubicBezTo>
                  <a:lnTo>
                    <a:pt x="0" y="44124"/>
                  </a:lnTo>
                  <a:cubicBezTo>
                    <a:pt x="0" y="32422"/>
                    <a:pt x="4649" y="21199"/>
                    <a:pt x="12924" y="12924"/>
                  </a:cubicBezTo>
                  <a:cubicBezTo>
                    <a:pt x="21199" y="4649"/>
                    <a:pt x="32422" y="0"/>
                    <a:pt x="44124" y="0"/>
                  </a:cubicBezTo>
                  <a:close/>
                </a:path>
              </a:pathLst>
            </a:custGeom>
            <a:solidFill>
              <a:srgbClr val="007076"/>
            </a:solidFill>
          </p:spPr>
        </p:sp>
        <p:sp>
          <p:nvSpPr>
            <p:cNvPr name="TextBox 7" id="7"/>
            <p:cNvSpPr txBox="true"/>
            <p:nvPr/>
          </p:nvSpPr>
          <p:spPr>
            <a:xfrm>
              <a:off x="0" y="-47625"/>
              <a:ext cx="2235715" cy="1040725"/>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63724" y="2157854"/>
            <a:ext cx="7895576" cy="3298577"/>
            <a:chOff x="0" y="0"/>
            <a:chExt cx="2235715" cy="934027"/>
          </a:xfrm>
        </p:grpSpPr>
        <p:sp>
          <p:nvSpPr>
            <p:cNvPr name="Freeform 9" id="9"/>
            <p:cNvSpPr/>
            <p:nvPr/>
          </p:nvSpPr>
          <p:spPr>
            <a:xfrm flipH="false" flipV="false" rot="0">
              <a:off x="0" y="0"/>
              <a:ext cx="2235715" cy="934027"/>
            </a:xfrm>
            <a:custGeom>
              <a:avLst/>
              <a:gdLst/>
              <a:ahLst/>
              <a:cxnLst/>
              <a:rect r="r" b="b" t="t" l="l"/>
              <a:pathLst>
                <a:path h="934027" w="2235715">
                  <a:moveTo>
                    <a:pt x="44124" y="0"/>
                  </a:moveTo>
                  <a:lnTo>
                    <a:pt x="2191590" y="0"/>
                  </a:lnTo>
                  <a:cubicBezTo>
                    <a:pt x="2215960" y="0"/>
                    <a:pt x="2235715" y="19755"/>
                    <a:pt x="2235715" y="44124"/>
                  </a:cubicBezTo>
                  <a:lnTo>
                    <a:pt x="2235715" y="889902"/>
                  </a:lnTo>
                  <a:cubicBezTo>
                    <a:pt x="2235715" y="901605"/>
                    <a:pt x="2231066" y="912828"/>
                    <a:pt x="2222791" y="921103"/>
                  </a:cubicBezTo>
                  <a:cubicBezTo>
                    <a:pt x="2214516" y="929378"/>
                    <a:pt x="2203293" y="934027"/>
                    <a:pt x="2191590" y="934027"/>
                  </a:cubicBezTo>
                  <a:lnTo>
                    <a:pt x="44124" y="934027"/>
                  </a:lnTo>
                  <a:cubicBezTo>
                    <a:pt x="32422" y="934027"/>
                    <a:pt x="21199" y="929378"/>
                    <a:pt x="12924" y="921103"/>
                  </a:cubicBezTo>
                  <a:cubicBezTo>
                    <a:pt x="4649" y="912828"/>
                    <a:pt x="0" y="901605"/>
                    <a:pt x="0" y="889902"/>
                  </a:cubicBezTo>
                  <a:lnTo>
                    <a:pt x="0" y="44124"/>
                  </a:lnTo>
                  <a:cubicBezTo>
                    <a:pt x="0" y="32422"/>
                    <a:pt x="4649" y="21199"/>
                    <a:pt x="12924" y="12924"/>
                  </a:cubicBezTo>
                  <a:cubicBezTo>
                    <a:pt x="21199" y="4649"/>
                    <a:pt x="32422" y="0"/>
                    <a:pt x="44124" y="0"/>
                  </a:cubicBezTo>
                  <a:close/>
                </a:path>
              </a:pathLst>
            </a:custGeom>
            <a:solidFill>
              <a:srgbClr val="007076"/>
            </a:solidFill>
          </p:spPr>
        </p:sp>
        <p:sp>
          <p:nvSpPr>
            <p:cNvPr name="TextBox 10" id="10"/>
            <p:cNvSpPr txBox="true"/>
            <p:nvPr/>
          </p:nvSpPr>
          <p:spPr>
            <a:xfrm>
              <a:off x="0" y="-47625"/>
              <a:ext cx="2235715" cy="981652"/>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9363724" y="5773834"/>
            <a:ext cx="7895576" cy="3507198"/>
            <a:chOff x="0" y="0"/>
            <a:chExt cx="2235715" cy="993100"/>
          </a:xfrm>
        </p:grpSpPr>
        <p:sp>
          <p:nvSpPr>
            <p:cNvPr name="Freeform 12" id="12"/>
            <p:cNvSpPr/>
            <p:nvPr/>
          </p:nvSpPr>
          <p:spPr>
            <a:xfrm flipH="false" flipV="false" rot="0">
              <a:off x="0" y="0"/>
              <a:ext cx="2235715" cy="993100"/>
            </a:xfrm>
            <a:custGeom>
              <a:avLst/>
              <a:gdLst/>
              <a:ahLst/>
              <a:cxnLst/>
              <a:rect r="r" b="b" t="t" l="l"/>
              <a:pathLst>
                <a:path h="993100" w="2235715">
                  <a:moveTo>
                    <a:pt x="44124" y="0"/>
                  </a:moveTo>
                  <a:lnTo>
                    <a:pt x="2191590" y="0"/>
                  </a:lnTo>
                  <a:cubicBezTo>
                    <a:pt x="2215960" y="0"/>
                    <a:pt x="2235715" y="19755"/>
                    <a:pt x="2235715" y="44124"/>
                  </a:cubicBezTo>
                  <a:lnTo>
                    <a:pt x="2235715" y="948976"/>
                  </a:lnTo>
                  <a:cubicBezTo>
                    <a:pt x="2235715" y="960678"/>
                    <a:pt x="2231066" y="971901"/>
                    <a:pt x="2222791" y="980176"/>
                  </a:cubicBezTo>
                  <a:cubicBezTo>
                    <a:pt x="2214516" y="988451"/>
                    <a:pt x="2203293" y="993100"/>
                    <a:pt x="2191590" y="993100"/>
                  </a:cubicBezTo>
                  <a:lnTo>
                    <a:pt x="44124" y="993100"/>
                  </a:lnTo>
                  <a:cubicBezTo>
                    <a:pt x="32422" y="993100"/>
                    <a:pt x="21199" y="988451"/>
                    <a:pt x="12924" y="980176"/>
                  </a:cubicBezTo>
                  <a:cubicBezTo>
                    <a:pt x="4649" y="971901"/>
                    <a:pt x="0" y="960678"/>
                    <a:pt x="0" y="948976"/>
                  </a:cubicBezTo>
                  <a:lnTo>
                    <a:pt x="0" y="44124"/>
                  </a:lnTo>
                  <a:cubicBezTo>
                    <a:pt x="0" y="32422"/>
                    <a:pt x="4649" y="21199"/>
                    <a:pt x="12924" y="12924"/>
                  </a:cubicBezTo>
                  <a:cubicBezTo>
                    <a:pt x="21199" y="4649"/>
                    <a:pt x="32422" y="0"/>
                    <a:pt x="44124" y="0"/>
                  </a:cubicBezTo>
                  <a:close/>
                </a:path>
              </a:pathLst>
            </a:custGeom>
            <a:solidFill>
              <a:srgbClr val="007076"/>
            </a:solidFill>
          </p:spPr>
        </p:sp>
        <p:sp>
          <p:nvSpPr>
            <p:cNvPr name="TextBox 13" id="13"/>
            <p:cNvSpPr txBox="true"/>
            <p:nvPr/>
          </p:nvSpPr>
          <p:spPr>
            <a:xfrm>
              <a:off x="0" y="-47625"/>
              <a:ext cx="2235715" cy="1040725"/>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0">
            <a:off x="1487805" y="2440178"/>
            <a:ext cx="6812975" cy="573405"/>
          </a:xfrm>
          <a:prstGeom prst="rect">
            <a:avLst/>
          </a:prstGeom>
        </p:spPr>
        <p:txBody>
          <a:bodyPr anchor="t" rtlCol="false" tIns="0" lIns="0" bIns="0" rIns="0">
            <a:spAutoFit/>
          </a:bodyPr>
          <a:lstStyle/>
          <a:p>
            <a:pPr algn="l">
              <a:lnSpc>
                <a:spcPts val="4679"/>
              </a:lnSpc>
            </a:pPr>
            <a:r>
              <a:rPr lang="en-US" b="true" sz="3599">
                <a:solidFill>
                  <a:srgbClr val="FFFFFF"/>
                </a:solidFill>
                <a:latin typeface="Montserrat Bold"/>
                <a:ea typeface="Montserrat Bold"/>
                <a:cs typeface="Montserrat Bold"/>
                <a:sym typeface="Montserrat Bold"/>
              </a:rPr>
              <a:t>UI </a:t>
            </a:r>
          </a:p>
        </p:txBody>
      </p:sp>
      <p:sp>
        <p:nvSpPr>
          <p:cNvPr name="TextBox 15" id="15"/>
          <p:cNvSpPr txBox="true"/>
          <p:nvPr/>
        </p:nvSpPr>
        <p:spPr>
          <a:xfrm rot="0">
            <a:off x="1487805" y="3441192"/>
            <a:ext cx="6812975" cy="1504950"/>
          </a:xfrm>
          <a:prstGeom prst="rect">
            <a:avLst/>
          </a:prstGeom>
        </p:spPr>
        <p:txBody>
          <a:bodyPr anchor="t" rtlCol="false" tIns="0" lIns="0" bIns="0" rIns="0">
            <a:spAutoFit/>
          </a:bodyPr>
          <a:lstStyle/>
          <a:p>
            <a:pPr algn="l" marL="431801" indent="-215900" lvl="1">
              <a:lnSpc>
                <a:spcPts val="3000"/>
              </a:lnSpc>
              <a:buFont typeface="Arial"/>
              <a:buChar char="•"/>
            </a:pPr>
            <a:r>
              <a:rPr lang="en-US" sz="2000" spc="-40">
                <a:solidFill>
                  <a:srgbClr val="FFFFFF"/>
                </a:solidFill>
                <a:latin typeface="Montserrat"/>
                <a:ea typeface="Montserrat"/>
                <a:cs typeface="Montserrat"/>
                <a:sym typeface="Montserrat"/>
              </a:rPr>
              <a:t>The UI for competitors appears to be straightforward and simple to navigate.</a:t>
            </a:r>
          </a:p>
          <a:p>
            <a:pPr algn="l" marL="431801" indent="-215900" lvl="1">
              <a:lnSpc>
                <a:spcPts val="3000"/>
              </a:lnSpc>
              <a:buFont typeface="Arial"/>
              <a:buChar char="•"/>
            </a:pPr>
            <a:r>
              <a:rPr lang="en-US" sz="2000" spc="-40">
                <a:solidFill>
                  <a:srgbClr val="FFFFFF"/>
                </a:solidFill>
                <a:latin typeface="Montserrat"/>
                <a:ea typeface="Montserrat"/>
                <a:cs typeface="Montserrat"/>
                <a:sym typeface="Montserrat"/>
              </a:rPr>
              <a:t>They have CTAs encouraging consumers to schedule consultations and use their services.</a:t>
            </a:r>
          </a:p>
        </p:txBody>
      </p:sp>
      <p:sp>
        <p:nvSpPr>
          <p:cNvPr name="TextBox 16" id="16"/>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Competitive Analysis </a:t>
            </a:r>
          </a:p>
        </p:txBody>
      </p:sp>
      <p:grpSp>
        <p:nvGrpSpPr>
          <p:cNvPr name="Group 17" id="17"/>
          <p:cNvGrpSpPr/>
          <p:nvPr/>
        </p:nvGrpSpPr>
        <p:grpSpPr>
          <a:xfrm rot="0">
            <a:off x="9905025" y="2468753"/>
            <a:ext cx="6812975" cy="2676779"/>
            <a:chOff x="0" y="0"/>
            <a:chExt cx="9083966" cy="3569039"/>
          </a:xfrm>
        </p:grpSpPr>
        <p:sp>
          <p:nvSpPr>
            <p:cNvPr name="TextBox 18" id="18"/>
            <p:cNvSpPr txBox="true"/>
            <p:nvPr/>
          </p:nvSpPr>
          <p:spPr>
            <a:xfrm rot="0">
              <a:off x="0" y="-28575"/>
              <a:ext cx="9083966" cy="755015"/>
            </a:xfrm>
            <a:prstGeom prst="rect">
              <a:avLst/>
            </a:prstGeom>
          </p:spPr>
          <p:txBody>
            <a:bodyPr anchor="t" rtlCol="false" tIns="0" lIns="0" bIns="0" rIns="0">
              <a:spAutoFit/>
            </a:bodyPr>
            <a:lstStyle/>
            <a:p>
              <a:pPr algn="l">
                <a:lnSpc>
                  <a:spcPts val="4679"/>
                </a:lnSpc>
              </a:pPr>
              <a:r>
                <a:rPr lang="en-US" b="true" sz="3599">
                  <a:solidFill>
                    <a:srgbClr val="FFFFFF"/>
                  </a:solidFill>
                  <a:latin typeface="Montserrat Bold"/>
                  <a:ea typeface="Montserrat Bold"/>
                  <a:cs typeface="Montserrat Bold"/>
                  <a:sym typeface="Montserrat Bold"/>
                </a:rPr>
                <a:t>Social Media </a:t>
              </a:r>
            </a:p>
          </p:txBody>
        </p:sp>
        <p:sp>
          <p:nvSpPr>
            <p:cNvPr name="TextBox 19" id="19"/>
            <p:cNvSpPr txBox="true"/>
            <p:nvPr/>
          </p:nvSpPr>
          <p:spPr>
            <a:xfrm rot="0">
              <a:off x="0" y="1073489"/>
              <a:ext cx="9083966" cy="2495550"/>
            </a:xfrm>
            <a:prstGeom prst="rect">
              <a:avLst/>
            </a:prstGeom>
          </p:spPr>
          <p:txBody>
            <a:bodyPr anchor="t" rtlCol="false" tIns="0" lIns="0" bIns="0" rIns="0">
              <a:spAutoFit/>
            </a:bodyPr>
            <a:lstStyle/>
            <a:p>
              <a:pPr algn="l" marL="431801" indent="-215900" lvl="1">
                <a:lnSpc>
                  <a:spcPts val="3000"/>
                </a:lnSpc>
                <a:buFont typeface="Arial"/>
                <a:buChar char="•"/>
              </a:pPr>
              <a:r>
                <a:rPr lang="en-US" sz="2000" spc="-40">
                  <a:solidFill>
                    <a:srgbClr val="FFFFFF"/>
                  </a:solidFill>
                  <a:latin typeface="Montserrat"/>
                  <a:ea typeface="Montserrat"/>
                  <a:cs typeface="Montserrat"/>
                  <a:sym typeface="Montserrat"/>
                </a:rPr>
                <a:t>The competitors have active profiles on platforms like Instagram, and Twitter.</a:t>
              </a:r>
            </a:p>
            <a:p>
              <a:pPr algn="l" marL="431801" indent="-215900" lvl="1">
                <a:lnSpc>
                  <a:spcPts val="3000"/>
                </a:lnSpc>
                <a:buFont typeface="Arial"/>
                <a:buChar char="•"/>
              </a:pPr>
              <a:r>
                <a:rPr lang="en-US" sz="2000" spc="-40">
                  <a:solidFill>
                    <a:srgbClr val="FFFFFF"/>
                  </a:solidFill>
                  <a:latin typeface="Montserrat"/>
                  <a:ea typeface="Montserrat"/>
                  <a:cs typeface="Montserrat"/>
                  <a:sym typeface="Montserrat"/>
                </a:rPr>
                <a:t>They post contents that includes LASIK-related educational blogs, surgeon spotlights, and practice updates.</a:t>
              </a:r>
            </a:p>
          </p:txBody>
        </p:sp>
      </p:grpSp>
      <p:grpSp>
        <p:nvGrpSpPr>
          <p:cNvPr name="Group 20" id="20"/>
          <p:cNvGrpSpPr/>
          <p:nvPr/>
        </p:nvGrpSpPr>
        <p:grpSpPr>
          <a:xfrm rot="0">
            <a:off x="1487805" y="6189043"/>
            <a:ext cx="6812975" cy="2676779"/>
            <a:chOff x="0" y="0"/>
            <a:chExt cx="9083966" cy="3569039"/>
          </a:xfrm>
        </p:grpSpPr>
        <p:sp>
          <p:nvSpPr>
            <p:cNvPr name="TextBox 21" id="21"/>
            <p:cNvSpPr txBox="true"/>
            <p:nvPr/>
          </p:nvSpPr>
          <p:spPr>
            <a:xfrm rot="0">
              <a:off x="0" y="-28575"/>
              <a:ext cx="9083966" cy="755015"/>
            </a:xfrm>
            <a:prstGeom prst="rect">
              <a:avLst/>
            </a:prstGeom>
          </p:spPr>
          <p:txBody>
            <a:bodyPr anchor="t" rtlCol="false" tIns="0" lIns="0" bIns="0" rIns="0">
              <a:spAutoFit/>
            </a:bodyPr>
            <a:lstStyle/>
            <a:p>
              <a:pPr algn="l">
                <a:lnSpc>
                  <a:spcPts val="4679"/>
                </a:lnSpc>
              </a:pPr>
              <a:r>
                <a:rPr lang="en-US" b="true" sz="3599">
                  <a:solidFill>
                    <a:srgbClr val="FFFFFF"/>
                  </a:solidFill>
                  <a:latin typeface="Montserrat Bold"/>
                  <a:ea typeface="Montserrat Bold"/>
                  <a:cs typeface="Montserrat Bold"/>
                  <a:sym typeface="Montserrat Bold"/>
                </a:rPr>
                <a:t>Marketing Strategies </a:t>
              </a:r>
            </a:p>
          </p:txBody>
        </p:sp>
        <p:sp>
          <p:nvSpPr>
            <p:cNvPr name="TextBox 22" id="22"/>
            <p:cNvSpPr txBox="true"/>
            <p:nvPr/>
          </p:nvSpPr>
          <p:spPr>
            <a:xfrm rot="0">
              <a:off x="0" y="1073489"/>
              <a:ext cx="9083966" cy="2495550"/>
            </a:xfrm>
            <a:prstGeom prst="rect">
              <a:avLst/>
            </a:prstGeom>
          </p:spPr>
          <p:txBody>
            <a:bodyPr anchor="t" rtlCol="false" tIns="0" lIns="0" bIns="0" rIns="0">
              <a:spAutoFit/>
            </a:bodyPr>
            <a:lstStyle/>
            <a:p>
              <a:pPr algn="l" marL="431801" indent="-215900" lvl="1">
                <a:lnSpc>
                  <a:spcPts val="3000"/>
                </a:lnSpc>
                <a:buFont typeface="Arial"/>
                <a:buChar char="•"/>
              </a:pPr>
              <a:r>
                <a:rPr lang="en-US" sz="2000" spc="-40">
                  <a:solidFill>
                    <a:srgbClr val="FFFFFF"/>
                  </a:solidFill>
                  <a:latin typeface="Montserrat"/>
                  <a:ea typeface="Montserrat"/>
                  <a:cs typeface="Montserrat"/>
                  <a:sym typeface="Montserrat"/>
                </a:rPr>
                <a:t>$100 Credits applied to procedure for first time user only</a:t>
              </a:r>
            </a:p>
            <a:p>
              <a:pPr algn="l" marL="431801" indent="-215900" lvl="1">
                <a:lnSpc>
                  <a:spcPts val="3000"/>
                </a:lnSpc>
                <a:buFont typeface="Arial"/>
                <a:buChar char="•"/>
              </a:pPr>
              <a:r>
                <a:rPr lang="en-US" sz="2000" spc="-40">
                  <a:solidFill>
                    <a:srgbClr val="FFFFFF"/>
                  </a:solidFill>
                  <a:latin typeface="Montserrat"/>
                  <a:ea typeface="Montserrat"/>
                  <a:cs typeface="Montserrat"/>
                  <a:sym typeface="Montserrat"/>
                </a:rPr>
                <a:t>Use paid advertising on Google to target people interested in LASIK surgery</a:t>
              </a:r>
            </a:p>
            <a:p>
              <a:pPr algn="l" marL="431801" indent="-215900" lvl="1">
                <a:lnSpc>
                  <a:spcPts val="3000"/>
                </a:lnSpc>
                <a:buFont typeface="Arial"/>
                <a:buChar char="•"/>
              </a:pPr>
              <a:r>
                <a:rPr lang="en-US" sz="2000" spc="-40">
                  <a:solidFill>
                    <a:srgbClr val="FFFFFF"/>
                  </a:solidFill>
                  <a:latin typeface="Montserrat"/>
                  <a:ea typeface="Montserrat"/>
                  <a:cs typeface="Montserrat"/>
                  <a:sym typeface="Montserrat"/>
                </a:rPr>
                <a:t>Offer Free Virtual Consultation</a:t>
              </a:r>
            </a:p>
          </p:txBody>
        </p:sp>
      </p:grpSp>
      <p:grpSp>
        <p:nvGrpSpPr>
          <p:cNvPr name="Group 23" id="23"/>
          <p:cNvGrpSpPr/>
          <p:nvPr/>
        </p:nvGrpSpPr>
        <p:grpSpPr>
          <a:xfrm rot="0">
            <a:off x="9905025" y="6189043"/>
            <a:ext cx="6812975" cy="2676779"/>
            <a:chOff x="0" y="0"/>
            <a:chExt cx="9083966" cy="3569039"/>
          </a:xfrm>
        </p:grpSpPr>
        <p:sp>
          <p:nvSpPr>
            <p:cNvPr name="TextBox 24" id="24"/>
            <p:cNvSpPr txBox="true"/>
            <p:nvPr/>
          </p:nvSpPr>
          <p:spPr>
            <a:xfrm rot="0">
              <a:off x="0" y="-28575"/>
              <a:ext cx="9083966" cy="755015"/>
            </a:xfrm>
            <a:prstGeom prst="rect">
              <a:avLst/>
            </a:prstGeom>
          </p:spPr>
          <p:txBody>
            <a:bodyPr anchor="t" rtlCol="false" tIns="0" lIns="0" bIns="0" rIns="0">
              <a:spAutoFit/>
            </a:bodyPr>
            <a:lstStyle/>
            <a:p>
              <a:pPr algn="l">
                <a:lnSpc>
                  <a:spcPts val="4679"/>
                </a:lnSpc>
              </a:pPr>
              <a:r>
                <a:rPr lang="en-US" b="true" sz="3599">
                  <a:solidFill>
                    <a:srgbClr val="FFFFFF"/>
                  </a:solidFill>
                  <a:latin typeface="Montserrat Bold"/>
                  <a:ea typeface="Montserrat Bold"/>
                  <a:cs typeface="Montserrat Bold"/>
                  <a:sym typeface="Montserrat Bold"/>
                </a:rPr>
                <a:t>SEO </a:t>
              </a:r>
            </a:p>
          </p:txBody>
        </p:sp>
        <p:sp>
          <p:nvSpPr>
            <p:cNvPr name="TextBox 25" id="25"/>
            <p:cNvSpPr txBox="true"/>
            <p:nvPr/>
          </p:nvSpPr>
          <p:spPr>
            <a:xfrm rot="0">
              <a:off x="0" y="1073489"/>
              <a:ext cx="9083966" cy="2495550"/>
            </a:xfrm>
            <a:prstGeom prst="rect">
              <a:avLst/>
            </a:prstGeom>
          </p:spPr>
          <p:txBody>
            <a:bodyPr anchor="t" rtlCol="false" tIns="0" lIns="0" bIns="0" rIns="0">
              <a:spAutoFit/>
            </a:bodyPr>
            <a:lstStyle/>
            <a:p>
              <a:pPr algn="l" marL="431801" indent="-215900" lvl="1">
                <a:lnSpc>
                  <a:spcPts val="3000"/>
                </a:lnSpc>
                <a:buFont typeface="Arial"/>
                <a:buChar char="•"/>
              </a:pPr>
              <a:r>
                <a:rPr lang="en-US" sz="2000" spc="-40">
                  <a:solidFill>
                    <a:srgbClr val="FFFFFF"/>
                  </a:solidFill>
                  <a:latin typeface="Montserrat"/>
                  <a:ea typeface="Montserrat"/>
                  <a:cs typeface="Montserrat"/>
                  <a:sym typeface="Montserrat"/>
                </a:rPr>
                <a:t>They rank top 5 when users search about LASIK surgery in NYC.</a:t>
              </a:r>
            </a:p>
            <a:p>
              <a:pPr algn="l" marL="431801" indent="-215900" lvl="1">
                <a:lnSpc>
                  <a:spcPts val="3000"/>
                </a:lnSpc>
                <a:buFont typeface="Arial"/>
                <a:buChar char="•"/>
              </a:pPr>
              <a:r>
                <a:rPr lang="en-US" sz="2000" spc="-40">
                  <a:solidFill>
                    <a:srgbClr val="FFFFFF"/>
                  </a:solidFill>
                  <a:latin typeface="Montserrat"/>
                  <a:ea typeface="Montserrat"/>
                  <a:cs typeface="Montserrat"/>
                  <a:sym typeface="Montserrat"/>
                </a:rPr>
                <a:t>The competitors regularly release blog posts, FAQs, and videos to demonstrate knowledge and drive traffic</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0" y="0"/>
            <a:ext cx="18288000" cy="5471160"/>
            <a:chOff x="0" y="0"/>
            <a:chExt cx="24384000" cy="7294880"/>
          </a:xfrm>
        </p:grpSpPr>
        <p:pic>
          <p:nvPicPr>
            <p:cNvPr name="Picture 4" id="4"/>
            <p:cNvPicPr>
              <a:picLocks noChangeAspect="true"/>
            </p:cNvPicPr>
            <p:nvPr/>
          </p:nvPicPr>
          <p:blipFill>
            <a:blip r:embed="rId3"/>
            <a:srcRect l="0" t="754" r="0" b="754"/>
            <a:stretch>
              <a:fillRect/>
            </a:stretch>
          </p:blipFill>
          <p:spPr>
            <a:xfrm flipH="false" flipV="false">
              <a:off x="0" y="0"/>
              <a:ext cx="24384000" cy="7294880"/>
            </a:xfrm>
            <a:prstGeom prst="rect">
              <a:avLst/>
            </a:prstGeom>
          </p:spPr>
        </p:pic>
      </p:grpSp>
      <p:grpSp>
        <p:nvGrpSpPr>
          <p:cNvPr name="Group 5" id="5"/>
          <p:cNvGrpSpPr/>
          <p:nvPr/>
        </p:nvGrpSpPr>
        <p:grpSpPr>
          <a:xfrm rot="0">
            <a:off x="4629713" y="3994905"/>
            <a:ext cx="12629587" cy="2983524"/>
            <a:chOff x="0" y="0"/>
            <a:chExt cx="3326311" cy="785784"/>
          </a:xfrm>
        </p:grpSpPr>
        <p:sp>
          <p:nvSpPr>
            <p:cNvPr name="Freeform 6" id="6"/>
            <p:cNvSpPr/>
            <p:nvPr/>
          </p:nvSpPr>
          <p:spPr>
            <a:xfrm flipH="false" flipV="false" rot="0">
              <a:off x="0" y="0"/>
              <a:ext cx="3326311" cy="785784"/>
            </a:xfrm>
            <a:custGeom>
              <a:avLst/>
              <a:gdLst/>
              <a:ahLst/>
              <a:cxnLst/>
              <a:rect r="r" b="b" t="t" l="l"/>
              <a:pathLst>
                <a:path h="785784" w="3326311">
                  <a:moveTo>
                    <a:pt x="0" y="0"/>
                  </a:moveTo>
                  <a:lnTo>
                    <a:pt x="3326311" y="0"/>
                  </a:lnTo>
                  <a:lnTo>
                    <a:pt x="3326311" y="785784"/>
                  </a:lnTo>
                  <a:lnTo>
                    <a:pt x="0" y="785784"/>
                  </a:lnTo>
                  <a:close/>
                </a:path>
              </a:pathLst>
            </a:custGeom>
            <a:solidFill>
              <a:srgbClr val="007076"/>
            </a:solidFill>
          </p:spPr>
        </p:sp>
        <p:sp>
          <p:nvSpPr>
            <p:cNvPr name="TextBox 7" id="7"/>
            <p:cNvSpPr txBox="true"/>
            <p:nvPr/>
          </p:nvSpPr>
          <p:spPr>
            <a:xfrm>
              <a:off x="0" y="-38100"/>
              <a:ext cx="3326311" cy="82388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008622" y="3994905"/>
            <a:ext cx="1483284" cy="1740158"/>
            <a:chOff x="0" y="0"/>
            <a:chExt cx="390659" cy="458313"/>
          </a:xfrm>
        </p:grpSpPr>
        <p:sp>
          <p:nvSpPr>
            <p:cNvPr name="Freeform 9" id="9"/>
            <p:cNvSpPr/>
            <p:nvPr/>
          </p:nvSpPr>
          <p:spPr>
            <a:xfrm flipH="false" flipV="false" rot="0">
              <a:off x="0" y="0"/>
              <a:ext cx="390659" cy="458313"/>
            </a:xfrm>
            <a:custGeom>
              <a:avLst/>
              <a:gdLst/>
              <a:ahLst/>
              <a:cxnLst/>
              <a:rect r="r" b="b" t="t" l="l"/>
              <a:pathLst>
                <a:path h="458313" w="390659">
                  <a:moveTo>
                    <a:pt x="0" y="0"/>
                  </a:moveTo>
                  <a:lnTo>
                    <a:pt x="390659" y="0"/>
                  </a:lnTo>
                  <a:lnTo>
                    <a:pt x="390659" y="458313"/>
                  </a:lnTo>
                  <a:lnTo>
                    <a:pt x="0" y="458313"/>
                  </a:lnTo>
                  <a:close/>
                </a:path>
              </a:pathLst>
            </a:custGeom>
            <a:solidFill>
              <a:srgbClr val="007076"/>
            </a:solidFill>
          </p:spPr>
        </p:sp>
        <p:sp>
          <p:nvSpPr>
            <p:cNvPr name="TextBox 10" id="10"/>
            <p:cNvSpPr txBox="true"/>
            <p:nvPr/>
          </p:nvSpPr>
          <p:spPr>
            <a:xfrm>
              <a:off x="0" y="-38100"/>
              <a:ext cx="390659" cy="49641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8974125"/>
            <a:ext cx="1023974" cy="284175"/>
            <a:chOff x="0" y="0"/>
            <a:chExt cx="1365299" cy="378900"/>
          </a:xfrm>
        </p:grpSpPr>
        <p:sp>
          <p:nvSpPr>
            <p:cNvPr name="Freeform 12" id="12"/>
            <p:cNvSpPr/>
            <p:nvPr/>
          </p:nvSpPr>
          <p:spPr>
            <a:xfrm flipH="false" flipV="false" rot="0">
              <a:off x="0"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93200" y="0"/>
              <a:ext cx="378900" cy="378900"/>
            </a:xfrm>
            <a:custGeom>
              <a:avLst/>
              <a:gdLst/>
              <a:ahLst/>
              <a:cxnLst/>
              <a:rect r="r" b="b" t="t" l="l"/>
              <a:pathLst>
                <a:path h="378900" w="378900">
                  <a:moveTo>
                    <a:pt x="0" y="0"/>
                  </a:moveTo>
                  <a:lnTo>
                    <a:pt x="378899" y="0"/>
                  </a:lnTo>
                  <a:lnTo>
                    <a:pt x="378899" y="378900"/>
                  </a:lnTo>
                  <a:lnTo>
                    <a:pt x="0" y="378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986399" y="0"/>
              <a:ext cx="378900" cy="378900"/>
            </a:xfrm>
            <a:custGeom>
              <a:avLst/>
              <a:gdLst/>
              <a:ahLst/>
              <a:cxnLst/>
              <a:rect r="r" b="b" t="t" l="l"/>
              <a:pathLst>
                <a:path h="378900" w="378900">
                  <a:moveTo>
                    <a:pt x="0" y="0"/>
                  </a:moveTo>
                  <a:lnTo>
                    <a:pt x="378900" y="0"/>
                  </a:lnTo>
                  <a:lnTo>
                    <a:pt x="378900" y="378900"/>
                  </a:lnTo>
                  <a:lnTo>
                    <a:pt x="0" y="3789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5" id="15"/>
          <p:cNvSpPr txBox="true"/>
          <p:nvPr/>
        </p:nvSpPr>
        <p:spPr>
          <a:xfrm rot="0">
            <a:off x="5265766" y="4445635"/>
            <a:ext cx="11993534" cy="2044700"/>
          </a:xfrm>
          <a:prstGeom prst="rect">
            <a:avLst/>
          </a:prstGeom>
        </p:spPr>
        <p:txBody>
          <a:bodyPr anchor="t" rtlCol="false" tIns="0" lIns="0" bIns="0" rIns="0">
            <a:spAutoFit/>
          </a:bodyPr>
          <a:lstStyle/>
          <a:p>
            <a:pPr algn="l">
              <a:lnSpc>
                <a:spcPts val="8049"/>
              </a:lnSpc>
            </a:pPr>
            <a:r>
              <a:rPr lang="en-US" sz="6999" spc="272">
                <a:solidFill>
                  <a:srgbClr val="FFFFFF"/>
                </a:solidFill>
                <a:latin typeface="Anton"/>
                <a:ea typeface="Anton"/>
                <a:cs typeface="Anton"/>
                <a:sym typeface="Anton"/>
              </a:rPr>
              <a:t>Visual Audit: </a:t>
            </a:r>
          </a:p>
          <a:p>
            <a:pPr algn="l">
              <a:lnSpc>
                <a:spcPts val="8049"/>
              </a:lnSpc>
            </a:pPr>
            <a:r>
              <a:rPr lang="en-US" sz="6999" spc="272">
                <a:solidFill>
                  <a:srgbClr val="FFFFFF"/>
                </a:solidFill>
                <a:latin typeface="Anton"/>
                <a:ea typeface="Anton"/>
                <a:cs typeface="Anton"/>
                <a:sym typeface="Anton"/>
              </a:rPr>
              <a:t>Identifying UI Enhancements</a:t>
            </a:r>
            <a:r>
              <a:rPr lang="en-US" sz="6999" spc="272">
                <a:solidFill>
                  <a:srgbClr val="FFFFFF"/>
                </a:solidFill>
                <a:latin typeface="Anton"/>
                <a:ea typeface="Anton"/>
                <a:cs typeface="Anton"/>
                <a:sym typeface="Anton"/>
              </a:rPr>
              <a:t> </a:t>
            </a:r>
          </a:p>
        </p:txBody>
      </p:sp>
      <p:sp>
        <p:nvSpPr>
          <p:cNvPr name="TextBox 16" id="16"/>
          <p:cNvSpPr txBox="true"/>
          <p:nvPr/>
        </p:nvSpPr>
        <p:spPr>
          <a:xfrm rot="0">
            <a:off x="2927066" y="4371271"/>
            <a:ext cx="1646398" cy="1025525"/>
          </a:xfrm>
          <a:prstGeom prst="rect">
            <a:avLst/>
          </a:prstGeom>
        </p:spPr>
        <p:txBody>
          <a:bodyPr anchor="t" rtlCol="false" tIns="0" lIns="0" bIns="0" rIns="0">
            <a:spAutoFit/>
          </a:bodyPr>
          <a:lstStyle/>
          <a:p>
            <a:pPr algn="ctr">
              <a:lnSpc>
                <a:spcPts val="8049"/>
              </a:lnSpc>
            </a:pPr>
            <a:r>
              <a:rPr lang="en-US" sz="6999" spc="272">
                <a:solidFill>
                  <a:srgbClr val="FFFFFF"/>
                </a:solidFill>
                <a:latin typeface="Anton"/>
                <a:ea typeface="Anton"/>
                <a:cs typeface="Anton"/>
                <a:sym typeface="Anton"/>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13147" y="6195198"/>
            <a:ext cx="4446745"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7076"/>
                </a:solidFill>
                <a:latin typeface="Montserrat Bold"/>
                <a:ea typeface="Montserrat Bold"/>
                <a:cs typeface="Montserrat Bold"/>
                <a:sym typeface="Montserrat Bold"/>
              </a:rPr>
              <a:t>Standardizing Typography</a:t>
            </a:r>
          </a:p>
        </p:txBody>
      </p:sp>
      <p:sp>
        <p:nvSpPr>
          <p:cNvPr name="TextBox 3" id="3"/>
          <p:cNvSpPr txBox="true"/>
          <p:nvPr/>
        </p:nvSpPr>
        <p:spPr>
          <a:xfrm rot="0">
            <a:off x="1544744" y="6804025"/>
            <a:ext cx="4046880" cy="21018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a:ea typeface="Montserrat"/>
                <a:cs typeface="Montserrat"/>
                <a:sym typeface="Montserrat"/>
              </a:rPr>
              <a:t>The usage of various fonts, font sizes and styles is inconsistent throughout the website, making it difficult to read and navigate. Standardizing them is essentially important.</a:t>
            </a:r>
          </a:p>
        </p:txBody>
      </p:sp>
      <p:sp>
        <p:nvSpPr>
          <p:cNvPr name="TextBox 4" id="4"/>
          <p:cNvSpPr txBox="true"/>
          <p:nvPr/>
        </p:nvSpPr>
        <p:spPr>
          <a:xfrm rot="0">
            <a:off x="7476628" y="6195198"/>
            <a:ext cx="3062620"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7076"/>
                </a:solidFill>
                <a:latin typeface="Montserrat Bold"/>
                <a:ea typeface="Montserrat Bold"/>
                <a:cs typeface="Montserrat Bold"/>
                <a:sym typeface="Montserrat Bold"/>
              </a:rPr>
              <a:t>Layout &amp; Imagery</a:t>
            </a:r>
          </a:p>
        </p:txBody>
      </p:sp>
      <p:sp>
        <p:nvSpPr>
          <p:cNvPr name="TextBox 5" id="5"/>
          <p:cNvSpPr txBox="true"/>
          <p:nvPr/>
        </p:nvSpPr>
        <p:spPr>
          <a:xfrm rot="0">
            <a:off x="7071022" y="6804025"/>
            <a:ext cx="3832100" cy="21018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a:ea typeface="Montserrat"/>
                <a:cs typeface="Montserrat"/>
                <a:sym typeface="Montserrat"/>
              </a:rPr>
              <a:t>The images are low in quality and not optimized for web use, causing slow loading times. They are also abruptly cut out in some places on the website.</a:t>
            </a:r>
          </a:p>
        </p:txBody>
      </p:sp>
      <p:sp>
        <p:nvSpPr>
          <p:cNvPr name="TextBox 6" id="6"/>
          <p:cNvSpPr txBox="true"/>
          <p:nvPr/>
        </p:nvSpPr>
        <p:spPr>
          <a:xfrm rot="0">
            <a:off x="13043259" y="6195198"/>
            <a:ext cx="3062620"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7076"/>
                </a:solidFill>
                <a:latin typeface="Montserrat Bold"/>
                <a:ea typeface="Montserrat Bold"/>
                <a:cs typeface="Montserrat Bold"/>
                <a:sym typeface="Montserrat Bold"/>
              </a:rPr>
              <a:t>Responsiveness</a:t>
            </a:r>
          </a:p>
        </p:txBody>
      </p:sp>
      <p:sp>
        <p:nvSpPr>
          <p:cNvPr name="TextBox 7" id="7"/>
          <p:cNvSpPr txBox="true"/>
          <p:nvPr/>
        </p:nvSpPr>
        <p:spPr>
          <a:xfrm rot="0">
            <a:off x="12374286" y="6804025"/>
            <a:ext cx="4400567" cy="24542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a:ea typeface="Montserrat"/>
                <a:cs typeface="Montserrat"/>
                <a:sym typeface="Montserrat"/>
              </a:rPr>
              <a:t>The website is not fully responsive and doesn't adapt well to different screen sizes and devices. The menu is not responsive and disappears on smaller screens, making it hard to navigate on mobile devices.</a:t>
            </a:r>
          </a:p>
        </p:txBody>
      </p:sp>
      <p:grpSp>
        <p:nvGrpSpPr>
          <p:cNvPr name="Group 8" id="8"/>
          <p:cNvGrpSpPr/>
          <p:nvPr/>
        </p:nvGrpSpPr>
        <p:grpSpPr>
          <a:xfrm rot="0">
            <a:off x="1653426" y="2298159"/>
            <a:ext cx="3829517" cy="3655768"/>
            <a:chOff x="0" y="0"/>
            <a:chExt cx="5106023" cy="4874357"/>
          </a:xfrm>
        </p:grpSpPr>
        <p:pic>
          <p:nvPicPr>
            <p:cNvPr name="Picture 9" id="9"/>
            <p:cNvPicPr>
              <a:picLocks noChangeAspect="true"/>
            </p:cNvPicPr>
            <p:nvPr/>
          </p:nvPicPr>
          <p:blipFill>
            <a:blip r:embed="rId2"/>
            <a:srcRect l="0" t="5992" r="0" b="5992"/>
            <a:stretch>
              <a:fillRect/>
            </a:stretch>
          </p:blipFill>
          <p:spPr>
            <a:xfrm flipH="false" flipV="false">
              <a:off x="0" y="0"/>
              <a:ext cx="5106023" cy="4874357"/>
            </a:xfrm>
            <a:prstGeom prst="rect">
              <a:avLst/>
            </a:prstGeom>
          </p:spPr>
        </p:pic>
      </p:grpSp>
      <p:grpSp>
        <p:nvGrpSpPr>
          <p:cNvPr name="Group 10" id="10"/>
          <p:cNvGrpSpPr/>
          <p:nvPr/>
        </p:nvGrpSpPr>
        <p:grpSpPr>
          <a:xfrm rot="0">
            <a:off x="7091888" y="2298159"/>
            <a:ext cx="3832100" cy="3655768"/>
            <a:chOff x="0" y="0"/>
            <a:chExt cx="5109467" cy="4874357"/>
          </a:xfrm>
        </p:grpSpPr>
        <p:pic>
          <p:nvPicPr>
            <p:cNvPr name="Picture 11" id="11"/>
            <p:cNvPicPr>
              <a:picLocks noChangeAspect="true"/>
            </p:cNvPicPr>
            <p:nvPr/>
          </p:nvPicPr>
          <p:blipFill>
            <a:blip r:embed="rId3"/>
            <a:srcRect l="6788" t="0" r="6788" b="0"/>
            <a:stretch>
              <a:fillRect/>
            </a:stretch>
          </p:blipFill>
          <p:spPr>
            <a:xfrm flipH="false" flipV="false">
              <a:off x="0" y="0"/>
              <a:ext cx="5109467" cy="4874357"/>
            </a:xfrm>
            <a:prstGeom prst="rect">
              <a:avLst/>
            </a:prstGeom>
          </p:spPr>
        </p:pic>
      </p:grpSp>
      <p:grpSp>
        <p:nvGrpSpPr>
          <p:cNvPr name="Group 12" id="12"/>
          <p:cNvGrpSpPr/>
          <p:nvPr/>
        </p:nvGrpSpPr>
        <p:grpSpPr>
          <a:xfrm rot="0">
            <a:off x="12681408" y="2298159"/>
            <a:ext cx="3786324" cy="3655768"/>
            <a:chOff x="0" y="0"/>
            <a:chExt cx="5048432" cy="4874357"/>
          </a:xfrm>
        </p:grpSpPr>
        <p:pic>
          <p:nvPicPr>
            <p:cNvPr name="Picture 13" id="13"/>
            <p:cNvPicPr>
              <a:picLocks noChangeAspect="true"/>
            </p:cNvPicPr>
            <p:nvPr/>
          </p:nvPicPr>
          <p:blipFill>
            <a:blip r:embed="rId4"/>
            <a:srcRect l="0" t="0" r="0" b="24588"/>
            <a:stretch>
              <a:fillRect/>
            </a:stretch>
          </p:blipFill>
          <p:spPr>
            <a:xfrm flipH="false" flipV="false">
              <a:off x="0" y="0"/>
              <a:ext cx="5048432" cy="4874357"/>
            </a:xfrm>
            <a:prstGeom prst="rect">
              <a:avLst/>
            </a:prstGeom>
          </p:spPr>
        </p:pic>
      </p:grpSp>
      <p:sp>
        <p:nvSpPr>
          <p:cNvPr name="TextBox 14" id="14"/>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Potential Issues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02100" y="6168623"/>
            <a:ext cx="3829517"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7076"/>
                </a:solidFill>
                <a:latin typeface="Montserrat Bold"/>
                <a:ea typeface="Montserrat Bold"/>
                <a:cs typeface="Montserrat Bold"/>
                <a:sym typeface="Montserrat Bold"/>
              </a:rPr>
              <a:t>Usage of Colours</a:t>
            </a:r>
          </a:p>
        </p:txBody>
      </p:sp>
      <p:sp>
        <p:nvSpPr>
          <p:cNvPr name="TextBox 3" id="3"/>
          <p:cNvSpPr txBox="true"/>
          <p:nvPr/>
        </p:nvSpPr>
        <p:spPr>
          <a:xfrm rot="0">
            <a:off x="1902100" y="6777488"/>
            <a:ext cx="3829517" cy="17494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a:ea typeface="Montserrat"/>
                <a:cs typeface="Montserrat"/>
                <a:sym typeface="Montserrat"/>
              </a:rPr>
              <a:t>Using too many colours may be overwhelming and not appealing to all users. There is little usage of pink on the website except the logo.</a:t>
            </a:r>
            <a:r>
              <a:rPr lang="en-US" sz="2000">
                <a:solidFill>
                  <a:srgbClr val="000000"/>
                </a:solidFill>
                <a:latin typeface="Montserrat"/>
                <a:ea typeface="Montserrat"/>
                <a:cs typeface="Montserrat"/>
                <a:sym typeface="Montserrat"/>
              </a:rPr>
              <a:t> </a:t>
            </a:r>
          </a:p>
        </p:txBody>
      </p:sp>
      <p:sp>
        <p:nvSpPr>
          <p:cNvPr name="TextBox 4" id="4"/>
          <p:cNvSpPr txBox="true"/>
          <p:nvPr/>
        </p:nvSpPr>
        <p:spPr>
          <a:xfrm rot="0">
            <a:off x="7198816" y="6168623"/>
            <a:ext cx="3903071"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7076"/>
                </a:solidFill>
                <a:latin typeface="Montserrat Bold"/>
                <a:ea typeface="Montserrat Bold"/>
                <a:cs typeface="Montserrat Bold"/>
                <a:sym typeface="Montserrat Bold"/>
              </a:rPr>
              <a:t>Lack of Negative Space</a:t>
            </a:r>
          </a:p>
        </p:txBody>
      </p:sp>
      <p:sp>
        <p:nvSpPr>
          <p:cNvPr name="TextBox 5" id="5"/>
          <p:cNvSpPr txBox="true"/>
          <p:nvPr/>
        </p:nvSpPr>
        <p:spPr>
          <a:xfrm rot="0">
            <a:off x="7188144" y="6777488"/>
            <a:ext cx="3924416" cy="21018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a:ea typeface="Montserrat"/>
                <a:cs typeface="Montserrat"/>
                <a:sym typeface="Montserrat"/>
              </a:rPr>
              <a:t>The lack of negative space makes the website feel cramped and overwhelming. There are too many information buckets and very few visuals.</a:t>
            </a:r>
          </a:p>
        </p:txBody>
      </p:sp>
      <p:sp>
        <p:nvSpPr>
          <p:cNvPr name="TextBox 6" id="6"/>
          <p:cNvSpPr txBox="true"/>
          <p:nvPr/>
        </p:nvSpPr>
        <p:spPr>
          <a:xfrm rot="0">
            <a:off x="12755528" y="6168623"/>
            <a:ext cx="3602148"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7076"/>
                </a:solidFill>
                <a:latin typeface="Montserrat Bold"/>
                <a:ea typeface="Montserrat Bold"/>
                <a:cs typeface="Montserrat Bold"/>
                <a:sym typeface="Montserrat Bold"/>
              </a:rPr>
              <a:t>CTAs don’t stand out</a:t>
            </a:r>
          </a:p>
        </p:txBody>
      </p:sp>
      <p:sp>
        <p:nvSpPr>
          <p:cNvPr name="TextBox 7" id="7"/>
          <p:cNvSpPr txBox="true"/>
          <p:nvPr/>
        </p:nvSpPr>
        <p:spPr>
          <a:xfrm rot="0">
            <a:off x="12543128" y="6777488"/>
            <a:ext cx="3842773" cy="21018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a:ea typeface="Montserrat"/>
                <a:cs typeface="Montserrat"/>
                <a:sym typeface="Montserrat"/>
              </a:rPr>
              <a:t>The website provides too much information but very few CTA buttons. The user does not know what to do next after reading the information.</a:t>
            </a:r>
          </a:p>
        </p:txBody>
      </p:sp>
      <p:grpSp>
        <p:nvGrpSpPr>
          <p:cNvPr name="Group 8" id="8"/>
          <p:cNvGrpSpPr/>
          <p:nvPr/>
        </p:nvGrpSpPr>
        <p:grpSpPr>
          <a:xfrm rot="0">
            <a:off x="1902100" y="2269524"/>
            <a:ext cx="3829517" cy="3655768"/>
            <a:chOff x="0" y="0"/>
            <a:chExt cx="5106023" cy="4874357"/>
          </a:xfrm>
        </p:grpSpPr>
        <p:pic>
          <p:nvPicPr>
            <p:cNvPr name="Picture 9" id="9"/>
            <p:cNvPicPr>
              <a:picLocks noChangeAspect="true"/>
            </p:cNvPicPr>
            <p:nvPr/>
          </p:nvPicPr>
          <p:blipFill>
            <a:blip r:embed="rId2"/>
            <a:srcRect l="9473" t="0" r="9473" b="0"/>
            <a:stretch>
              <a:fillRect/>
            </a:stretch>
          </p:blipFill>
          <p:spPr>
            <a:xfrm flipH="false" flipV="false">
              <a:off x="0" y="0"/>
              <a:ext cx="5106023" cy="4874357"/>
            </a:xfrm>
            <a:prstGeom prst="rect">
              <a:avLst/>
            </a:prstGeom>
          </p:spPr>
        </p:pic>
      </p:grpSp>
      <p:grpSp>
        <p:nvGrpSpPr>
          <p:cNvPr name="Group 10" id="10"/>
          <p:cNvGrpSpPr/>
          <p:nvPr/>
        </p:nvGrpSpPr>
        <p:grpSpPr>
          <a:xfrm rot="0">
            <a:off x="7234302" y="2269524"/>
            <a:ext cx="3832100" cy="3655768"/>
            <a:chOff x="0" y="0"/>
            <a:chExt cx="5109467" cy="4874357"/>
          </a:xfrm>
        </p:grpSpPr>
        <p:pic>
          <p:nvPicPr>
            <p:cNvPr name="Picture 11" id="11"/>
            <p:cNvPicPr>
              <a:picLocks noChangeAspect="true"/>
            </p:cNvPicPr>
            <p:nvPr/>
          </p:nvPicPr>
          <p:blipFill>
            <a:blip r:embed="rId3"/>
            <a:srcRect l="0" t="0" r="25281" b="0"/>
            <a:stretch>
              <a:fillRect/>
            </a:stretch>
          </p:blipFill>
          <p:spPr>
            <a:xfrm flipH="false" flipV="false">
              <a:off x="0" y="0"/>
              <a:ext cx="5109467" cy="4874357"/>
            </a:xfrm>
            <a:prstGeom prst="rect">
              <a:avLst/>
            </a:prstGeom>
          </p:spPr>
        </p:pic>
      </p:grpSp>
      <p:grpSp>
        <p:nvGrpSpPr>
          <p:cNvPr name="Group 12" id="12"/>
          <p:cNvGrpSpPr/>
          <p:nvPr/>
        </p:nvGrpSpPr>
        <p:grpSpPr>
          <a:xfrm rot="0">
            <a:off x="12571352" y="2269524"/>
            <a:ext cx="3786324" cy="3655768"/>
            <a:chOff x="0" y="0"/>
            <a:chExt cx="5048432" cy="4874357"/>
          </a:xfrm>
        </p:grpSpPr>
        <p:pic>
          <p:nvPicPr>
            <p:cNvPr name="Picture 13" id="13"/>
            <p:cNvPicPr>
              <a:picLocks noChangeAspect="true"/>
            </p:cNvPicPr>
            <p:nvPr/>
          </p:nvPicPr>
          <p:blipFill>
            <a:blip r:embed="rId4"/>
            <a:srcRect l="17257" t="0" r="17257" b="0"/>
            <a:stretch>
              <a:fillRect/>
            </a:stretch>
          </p:blipFill>
          <p:spPr>
            <a:xfrm flipH="false" flipV="false">
              <a:off x="0" y="0"/>
              <a:ext cx="5048432" cy="4874357"/>
            </a:xfrm>
            <a:prstGeom prst="rect">
              <a:avLst/>
            </a:prstGeom>
          </p:spPr>
        </p:pic>
      </p:grpSp>
      <p:sp>
        <p:nvSpPr>
          <p:cNvPr name="TextBox 14" id="14"/>
          <p:cNvSpPr txBox="true"/>
          <p:nvPr/>
        </p:nvSpPr>
        <p:spPr>
          <a:xfrm rot="0">
            <a:off x="1031914" y="494732"/>
            <a:ext cx="11046712" cy="1070875"/>
          </a:xfrm>
          <a:prstGeom prst="rect">
            <a:avLst/>
          </a:prstGeom>
        </p:spPr>
        <p:txBody>
          <a:bodyPr anchor="t" rtlCol="false" tIns="0" lIns="0" bIns="0" rIns="0">
            <a:spAutoFit/>
          </a:bodyPr>
          <a:lstStyle/>
          <a:p>
            <a:pPr algn="l">
              <a:lnSpc>
                <a:spcPts val="8700"/>
              </a:lnSpc>
            </a:pPr>
            <a:r>
              <a:rPr lang="en-US" sz="6214">
                <a:solidFill>
                  <a:srgbClr val="007076"/>
                </a:solidFill>
                <a:latin typeface="Anton"/>
                <a:ea typeface="Anton"/>
                <a:cs typeface="Anton"/>
                <a:sym typeface="Anton"/>
              </a:rPr>
              <a:t>Potential Issues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DAGESxLrmng</dc:identifier>
  <dcterms:modified xsi:type="dcterms:W3CDTF">2011-08-01T06:04:30Z</dcterms:modified>
  <cp:revision>1</cp:revision>
  <dc:title>I Love LASIK_Submission</dc:title>
</cp:coreProperties>
</file>